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36" r:id="rId1"/>
  </p:sldMasterIdLst>
  <p:notesMasterIdLst>
    <p:notesMasterId r:id="rId37"/>
  </p:notesMasterIdLst>
  <p:sldIdLst>
    <p:sldId id="256" r:id="rId2"/>
    <p:sldId id="291" r:id="rId3"/>
    <p:sldId id="257" r:id="rId4"/>
    <p:sldId id="285" r:id="rId5"/>
    <p:sldId id="258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65" r:id="rId17"/>
    <p:sldId id="271" r:id="rId18"/>
    <p:sldId id="272" r:id="rId19"/>
    <p:sldId id="273" r:id="rId20"/>
    <p:sldId id="274" r:id="rId21"/>
    <p:sldId id="275" r:id="rId22"/>
    <p:sldId id="286" r:id="rId23"/>
    <p:sldId id="276" r:id="rId24"/>
    <p:sldId id="277" r:id="rId25"/>
    <p:sldId id="278" r:id="rId26"/>
    <p:sldId id="284" r:id="rId27"/>
    <p:sldId id="279" r:id="rId28"/>
    <p:sldId id="287" r:id="rId29"/>
    <p:sldId id="289" r:id="rId30"/>
    <p:sldId id="288" r:id="rId31"/>
    <p:sldId id="290" r:id="rId32"/>
    <p:sldId id="280" r:id="rId33"/>
    <p:sldId id="281" r:id="rId34"/>
    <p:sldId id="283" r:id="rId35"/>
    <p:sldId id="282" r:id="rId3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2" autoAdjust="0"/>
    <p:restoredTop sz="94580" autoAdjust="0"/>
  </p:normalViewPr>
  <p:slideViewPr>
    <p:cSldViewPr snapToGrid="0">
      <p:cViewPr varScale="1">
        <p:scale>
          <a:sx n="72" d="100"/>
          <a:sy n="72" d="100"/>
        </p:scale>
        <p:origin x="798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5558" tIns="47780" rIns="95558" bIns="47780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59" cy="498056"/>
          </a:xfrm>
          <a:prstGeom prst="rect">
            <a:avLst/>
          </a:prstGeom>
        </p:spPr>
        <p:txBody>
          <a:bodyPr vert="horz" lIns="95558" tIns="47780" rIns="95558" bIns="47780" rtlCol="0"/>
          <a:lstStyle>
            <a:lvl1pPr algn="r">
              <a:defRPr sz="1300"/>
            </a:lvl1pPr>
          </a:lstStyle>
          <a:p>
            <a:fld id="{0EC065F0-32F9-4589-A5E6-5A2F954426FD}" type="datetimeFigureOut">
              <a:rPr lang="pl-PL" smtClean="0"/>
              <a:t>21.04.2020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80" rIns="95558" bIns="4778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5558" tIns="47780" rIns="95558" bIns="4778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4"/>
          </a:xfrm>
          <a:prstGeom prst="rect">
            <a:avLst/>
          </a:prstGeom>
        </p:spPr>
        <p:txBody>
          <a:bodyPr vert="horz" lIns="95558" tIns="47780" rIns="95558" bIns="47780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2" y="9428585"/>
            <a:ext cx="2945659" cy="498054"/>
          </a:xfrm>
          <a:prstGeom prst="rect">
            <a:avLst/>
          </a:prstGeom>
        </p:spPr>
        <p:txBody>
          <a:bodyPr vert="horz" lIns="95558" tIns="47780" rIns="95558" bIns="47780" rtlCol="0" anchor="b"/>
          <a:lstStyle>
            <a:lvl1pPr algn="r">
              <a:defRPr sz="1300"/>
            </a:lvl1pPr>
          </a:lstStyle>
          <a:p>
            <a:fld id="{32F52D9C-371C-4748-A68C-6F4CB43FA9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1577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923F103-BC34-4FE4-A40E-EDDEECFDA5D0}" type="datetimeFigureOut">
              <a:rPr lang="en-US" smtClean="0"/>
              <a:pPr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288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1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079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75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697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6533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674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695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20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337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722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726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BE451C3-0FF4-47C4-B829-773ADF60F88C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162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39" r:id="rId3"/>
    <p:sldLayoutId id="2147484240" r:id="rId4"/>
    <p:sldLayoutId id="2147484241" r:id="rId5"/>
    <p:sldLayoutId id="2147484242" r:id="rId6"/>
    <p:sldLayoutId id="2147484243" r:id="rId7"/>
    <p:sldLayoutId id="2147484244" r:id="rId8"/>
    <p:sldLayoutId id="2147484245" r:id="rId9"/>
    <p:sldLayoutId id="2147484246" r:id="rId10"/>
    <p:sldLayoutId id="2147484247" r:id="rId11"/>
    <p:sldLayoutId id="2147484248" r:id="rId12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ps.kuslin.pl/" TargetMode="External"/><Relationship Id="rId2" Type="http://schemas.openxmlformats.org/officeDocument/2006/relationships/hyperlink" Target="mailto:gops@kuslin.pl" TargetMode="Externa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DAAF6C-FBFA-47C3-92E3-9E3958F292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pl-PL" dirty="0"/>
            </a:br>
            <a:r>
              <a:rPr lang="pl-PL" dirty="0"/>
              <a:t>Sprawozdanie </a:t>
            </a:r>
            <a:br>
              <a:rPr lang="pl-PL" dirty="0"/>
            </a:br>
            <a:r>
              <a:rPr lang="pl-PL" dirty="0"/>
              <a:t>z działalności  </a:t>
            </a:r>
            <a:br>
              <a:rPr lang="pl-PL" dirty="0"/>
            </a:br>
            <a:r>
              <a:rPr lang="pl-PL" dirty="0"/>
              <a:t>gminnego Ośrodka Pomocy społecznej w Kuślinie</a:t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3ED25E8-85B9-4FA3-B311-C055CEE1F4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4400" b="1" dirty="0"/>
              <a:t>Za rok 2019</a:t>
            </a:r>
          </a:p>
        </p:txBody>
      </p:sp>
    </p:spTree>
    <p:extLst>
      <p:ext uri="{BB962C8B-B14F-4D97-AF65-F5344CB8AC3E}">
        <p14:creationId xmlns:p14="http://schemas.microsoft.com/office/powerpoint/2010/main" val="1771563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A092FF34-4DDB-40DA-B3AE-5E5DF1223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i="1" u="sng" dirty="0"/>
              <a:t>ŚWIADCZENIA REALIZOWANE NA PODSTAWIE USTAWY O POMOCY SPOŁECZNEJ</a:t>
            </a:r>
            <a:endParaRPr lang="pl-PL" dirty="0"/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4148148E-253A-4C23-A3F2-4D964623E4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7555600"/>
              </p:ext>
            </p:extLst>
          </p:nvPr>
        </p:nvGraphicFramePr>
        <p:xfrm>
          <a:off x="5049672" y="3630303"/>
          <a:ext cx="6933060" cy="30570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5967">
                  <a:extLst>
                    <a:ext uri="{9D8B030D-6E8A-4147-A177-3AD203B41FA5}">
                      <a16:colId xmlns:a16="http://schemas.microsoft.com/office/drawing/2014/main" val="2521285772"/>
                    </a:ext>
                  </a:extLst>
                </a:gridCol>
                <a:gridCol w="1705469">
                  <a:extLst>
                    <a:ext uri="{9D8B030D-6E8A-4147-A177-3AD203B41FA5}">
                      <a16:colId xmlns:a16="http://schemas.microsoft.com/office/drawing/2014/main" val="2579785000"/>
                    </a:ext>
                  </a:extLst>
                </a:gridCol>
                <a:gridCol w="2811624">
                  <a:extLst>
                    <a:ext uri="{9D8B030D-6E8A-4147-A177-3AD203B41FA5}">
                      <a16:colId xmlns:a16="http://schemas.microsoft.com/office/drawing/2014/main" val="1467053578"/>
                    </a:ext>
                  </a:extLst>
                </a:gridCol>
              </a:tblGrid>
              <a:tr h="1667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Liczba osób, którym przyznano świadczenie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93" marR="3979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Liczba świadczeń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93" marR="3979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Kwota ogółem w zł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793" marR="39793" marT="0" marB="0"/>
                </a:tc>
                <a:extLst>
                  <a:ext uri="{0D108BD9-81ED-4DB2-BD59-A6C34878D82A}">
                    <a16:rowId xmlns:a16="http://schemas.microsoft.com/office/drawing/2014/main" val="4262776015"/>
                  </a:ext>
                </a:extLst>
              </a:tr>
              <a:tr h="13895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793" marR="397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3 370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793" marR="397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6 969</a:t>
                      </a:r>
                    </a:p>
                  </a:txBody>
                  <a:tcPr marL="39793" marR="39793" marT="0" marB="0"/>
                </a:tc>
                <a:extLst>
                  <a:ext uri="{0D108BD9-81ED-4DB2-BD59-A6C34878D82A}">
                    <a16:rowId xmlns:a16="http://schemas.microsoft.com/office/drawing/2014/main" val="2207006240"/>
                  </a:ext>
                </a:extLst>
              </a:tr>
            </a:tbl>
          </a:graphicData>
        </a:graphic>
      </p:graphicFrame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3ED0A201-9E21-4C32-8178-B5B47EAE8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l-PL" sz="2800" b="1" dirty="0"/>
              <a:t>Posiłek – dożywianie dzieci w szkołach.</a:t>
            </a:r>
          </a:p>
          <a:p>
            <a:endParaRPr lang="pl-PL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27E30975-4F59-4A62-8217-CCFF1EED2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0763" y="946001"/>
            <a:ext cx="17474752" cy="215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Pomoc doraźna albo okresowa w postaci jednego gorącego posiłku dziennie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realizowana jest w formie zakupu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posiłku dla dzieci i młodzieży w okresie nauki w szkole.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 terenie gminy Kuślin posiłki dowożone są przez pracowników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Zespołu Szkoła Podstawowa i Przedszkole w Michorzewie,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filii w Kuślinie oraz wydawane w stołówce szkolnej w Wąsowie.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Posiłki w szkołach:</a:t>
            </a:r>
            <a:endParaRPr kumimoji="0" lang="pl-PL" altLang="pl-P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382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6E53CB-F199-48BE-A228-6FAC004BE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05409" y="2547613"/>
            <a:ext cx="7772400" cy="1463040"/>
          </a:xfrm>
        </p:spPr>
        <p:txBody>
          <a:bodyPr>
            <a:normAutofit fontScale="90000"/>
          </a:bodyPr>
          <a:lstStyle/>
          <a:p>
            <a:br>
              <a:rPr lang="pl-PL" sz="4000" b="1" dirty="0"/>
            </a:br>
            <a:br>
              <a:rPr lang="pl-PL" sz="4000" b="1" dirty="0"/>
            </a:br>
            <a:r>
              <a:rPr lang="pl-PL" sz="4000" b="1" dirty="0"/>
              <a:t> </a:t>
            </a:r>
            <a:r>
              <a:rPr lang="pl-PL" sz="3600" b="1" dirty="0"/>
              <a:t>Umieszczenie w domu pomocy społecznej</a:t>
            </a:r>
            <a:br>
              <a:rPr lang="pl-PL" sz="3600" dirty="0"/>
            </a:br>
            <a:r>
              <a:rPr lang="pl-PL" sz="3600" b="1" dirty="0"/>
              <a:t>Udzielenie schronienia w domach dla osób bezdomnych</a:t>
            </a:r>
            <a:br>
              <a:rPr lang="pl-PL" sz="3600" dirty="0"/>
            </a:br>
            <a:br>
              <a:rPr lang="pl-PL" sz="3600" dirty="0"/>
            </a:br>
            <a:endParaRPr lang="pl-PL" sz="3600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3E91507C-E45B-492B-A2C3-8D086AADFA84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3352926248"/>
              </p:ext>
            </p:extLst>
          </p:nvPr>
        </p:nvGraphicFramePr>
        <p:xfrm>
          <a:off x="7861300" y="1122362"/>
          <a:ext cx="3238501" cy="2850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5164">
                  <a:extLst>
                    <a:ext uri="{9D8B030D-6E8A-4147-A177-3AD203B41FA5}">
                      <a16:colId xmlns:a16="http://schemas.microsoft.com/office/drawing/2014/main" val="2311525112"/>
                    </a:ext>
                  </a:extLst>
                </a:gridCol>
                <a:gridCol w="67640">
                  <a:extLst>
                    <a:ext uri="{9D8B030D-6E8A-4147-A177-3AD203B41FA5}">
                      <a16:colId xmlns:a16="http://schemas.microsoft.com/office/drawing/2014/main" val="2444398773"/>
                    </a:ext>
                  </a:extLst>
                </a:gridCol>
                <a:gridCol w="1805697">
                  <a:extLst>
                    <a:ext uri="{9D8B030D-6E8A-4147-A177-3AD203B41FA5}">
                      <a16:colId xmlns:a16="http://schemas.microsoft.com/office/drawing/2014/main" val="3860250906"/>
                    </a:ext>
                  </a:extLst>
                </a:gridCol>
              </a:tblGrid>
              <a:tr h="1408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Liczba osób którym przyznano świadczenie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20" marR="211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20" marR="211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Kwota ogółem w zł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20" marR="21120" marT="0" marB="0"/>
                </a:tc>
                <a:extLst>
                  <a:ext uri="{0D108BD9-81ED-4DB2-BD59-A6C34878D82A}">
                    <a16:rowId xmlns:a16="http://schemas.microsoft.com/office/drawing/2014/main" val="3094465827"/>
                  </a:ext>
                </a:extLst>
              </a:tr>
              <a:tr h="6493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21120" marR="211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1120" marR="211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63 150</a:t>
                      </a:r>
                    </a:p>
                  </a:txBody>
                  <a:tcPr marL="21120" marR="21120" marT="0" marB="0"/>
                </a:tc>
                <a:extLst>
                  <a:ext uri="{0D108BD9-81ED-4DB2-BD59-A6C34878D82A}">
                    <a16:rowId xmlns:a16="http://schemas.microsoft.com/office/drawing/2014/main" val="1527355758"/>
                  </a:ext>
                </a:extLst>
              </a:tr>
              <a:tr h="7923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21120" marR="211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1120" marR="211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31 640</a:t>
                      </a:r>
                    </a:p>
                  </a:txBody>
                  <a:tcPr marL="21120" marR="21120" marT="0" marB="0"/>
                </a:tc>
                <a:extLst>
                  <a:ext uri="{0D108BD9-81ED-4DB2-BD59-A6C34878D82A}">
                    <a16:rowId xmlns:a16="http://schemas.microsoft.com/office/drawing/2014/main" val="1892670494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0D22378-94CB-4F92-AC33-5A046B928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10600" y="4638027"/>
            <a:ext cx="3200400" cy="1785151"/>
          </a:xfrm>
        </p:spPr>
        <p:txBody>
          <a:bodyPr>
            <a:normAutofit/>
          </a:bodyPr>
          <a:lstStyle/>
          <a:p>
            <a:endParaRPr lang="pl-PL" sz="2800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77CAFE3-C9B1-42EC-9CA1-A8A9761CB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750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64119F-D82C-4820-973B-E013E5824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u="sng" dirty="0"/>
              <a:t>Pomoc rzeczowa – świadczenia niepieniężne.</a:t>
            </a:r>
            <a:br>
              <a:rPr lang="pl-PL" sz="3200" dirty="0"/>
            </a:br>
            <a:endParaRPr lang="pl-PL" sz="3200" dirty="0"/>
          </a:p>
        </p:txBody>
      </p:sp>
      <p:graphicFrame>
        <p:nvGraphicFramePr>
          <p:cNvPr id="10" name="Symbol zastępczy zawartości 9">
            <a:extLst>
              <a:ext uri="{FF2B5EF4-FFF2-40B4-BE49-F238E27FC236}">
                <a16:creationId xmlns:a16="http://schemas.microsoft.com/office/drawing/2014/main" id="{2BA959B4-1F23-4762-88ED-233112B85B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6622173"/>
              </p:ext>
            </p:extLst>
          </p:nvPr>
        </p:nvGraphicFramePr>
        <p:xfrm>
          <a:off x="5016616" y="584386"/>
          <a:ext cx="5954597" cy="2505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7887">
                  <a:extLst>
                    <a:ext uri="{9D8B030D-6E8A-4147-A177-3AD203B41FA5}">
                      <a16:colId xmlns:a16="http://schemas.microsoft.com/office/drawing/2014/main" val="545234159"/>
                    </a:ext>
                  </a:extLst>
                </a:gridCol>
                <a:gridCol w="4266710">
                  <a:extLst>
                    <a:ext uri="{9D8B030D-6E8A-4147-A177-3AD203B41FA5}">
                      <a16:colId xmlns:a16="http://schemas.microsoft.com/office/drawing/2014/main" val="1608473208"/>
                    </a:ext>
                  </a:extLst>
                </a:gridCol>
              </a:tblGrid>
              <a:tr h="2349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rodzin  objęta pomocą wyłącznie w formie pracy socjalnej w 2019r.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272" marR="392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39272" marR="39272" marT="0" marB="0"/>
                </a:tc>
                <a:extLst>
                  <a:ext uri="{0D108BD9-81ED-4DB2-BD59-A6C34878D82A}">
                    <a16:rowId xmlns:a16="http://schemas.microsoft.com/office/drawing/2014/main" val="2365255346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BA3E301-36BF-4CEE-912D-39A51A628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5956" y="2027584"/>
            <a:ext cx="2793158" cy="4047630"/>
          </a:xfrm>
        </p:spPr>
        <p:txBody>
          <a:bodyPr>
            <a:noAutofit/>
          </a:bodyPr>
          <a:lstStyle/>
          <a:p>
            <a:r>
              <a:rPr lang="pl-PL" sz="2800" b="1" dirty="0"/>
              <a:t>Praca socjalna</a:t>
            </a:r>
          </a:p>
          <a:p>
            <a:endParaRPr lang="pl-PL" sz="2800" b="1" dirty="0"/>
          </a:p>
          <a:p>
            <a:endParaRPr lang="pl-PL" sz="2800" b="1" dirty="0"/>
          </a:p>
          <a:p>
            <a:r>
              <a:rPr lang="pl-PL" sz="2800" b="1" dirty="0"/>
              <a:t>Paczki żywnościowe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FD082641-5295-40A0-A717-8FD48FF515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928672"/>
              </p:ext>
            </p:extLst>
          </p:nvPr>
        </p:nvGraphicFramePr>
        <p:xfrm>
          <a:off x="5016616" y="3769683"/>
          <a:ext cx="6299084" cy="2968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9520">
                  <a:extLst>
                    <a:ext uri="{9D8B030D-6E8A-4147-A177-3AD203B41FA5}">
                      <a16:colId xmlns:a16="http://schemas.microsoft.com/office/drawing/2014/main" val="2968083288"/>
                    </a:ext>
                  </a:extLst>
                </a:gridCol>
                <a:gridCol w="2429361">
                  <a:extLst>
                    <a:ext uri="{9D8B030D-6E8A-4147-A177-3AD203B41FA5}">
                      <a16:colId xmlns:a16="http://schemas.microsoft.com/office/drawing/2014/main" val="3272700936"/>
                    </a:ext>
                  </a:extLst>
                </a:gridCol>
                <a:gridCol w="2110203">
                  <a:extLst>
                    <a:ext uri="{9D8B030D-6E8A-4147-A177-3AD203B41FA5}">
                      <a16:colId xmlns:a16="http://schemas.microsoft.com/office/drawing/2014/main" val="2418155074"/>
                    </a:ext>
                  </a:extLst>
                </a:gridCol>
              </a:tblGrid>
              <a:tr h="19372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Tonaż towaru w kg, wydanych mieszkańcom Gminy Kuślin w roku 2019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Wartość towaru w zł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Ilość rodzin – średnia miesięczna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044537046"/>
                  </a:ext>
                </a:extLst>
              </a:tr>
              <a:tr h="9583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7 453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60 653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826073378"/>
                  </a:ext>
                </a:extLst>
              </a:tr>
            </a:tbl>
          </a:graphicData>
        </a:graphic>
      </p:graphicFrame>
      <p:sp>
        <p:nvSpPr>
          <p:cNvPr id="12" name="Rectangle 3">
            <a:extLst>
              <a:ext uri="{FF2B5EF4-FFF2-40B4-BE49-F238E27FC236}">
                <a16:creationId xmlns:a16="http://schemas.microsoft.com/office/drawing/2014/main" id="{6B714304-17A9-41EA-891D-DBA882AF5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2247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395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1EC90E-E602-40BF-8259-7474164B1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sz="2700" b="1" i="1" u="sng" dirty="0"/>
            </a:br>
            <a:r>
              <a:rPr lang="pl-PL" sz="2700" b="1" i="1" u="sng" dirty="0"/>
              <a:t>ŚWIADCZENIA REALIZOWANE NA PODSTAWIE USTAWY O WSPIERANIU RODZINY I SYSTEMIE PIECZY </a:t>
            </a:r>
            <a:br>
              <a:rPr lang="pl-PL" sz="2700" b="1" i="1" u="sng" dirty="0"/>
            </a:br>
            <a:r>
              <a:rPr lang="pl-PL" sz="2700" b="1" i="1" u="sng" dirty="0"/>
              <a:t>ZASTĘPCZEJ</a:t>
            </a:r>
            <a:br>
              <a:rPr lang="pl-PL" sz="1800" dirty="0"/>
            </a:br>
            <a:endParaRPr lang="pl-PL" sz="1800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C2E4FE38-6A24-44A5-B3CB-D272160F45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7697130"/>
              </p:ext>
            </p:extLst>
          </p:nvPr>
        </p:nvGraphicFramePr>
        <p:xfrm>
          <a:off x="5883965" y="3911263"/>
          <a:ext cx="5910470" cy="25557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4206">
                  <a:extLst>
                    <a:ext uri="{9D8B030D-6E8A-4147-A177-3AD203B41FA5}">
                      <a16:colId xmlns:a16="http://schemas.microsoft.com/office/drawing/2014/main" val="2963512219"/>
                    </a:ext>
                  </a:extLst>
                </a:gridCol>
                <a:gridCol w="2766264">
                  <a:extLst>
                    <a:ext uri="{9D8B030D-6E8A-4147-A177-3AD203B41FA5}">
                      <a16:colId xmlns:a16="http://schemas.microsoft.com/office/drawing/2014/main" val="3088783290"/>
                    </a:ext>
                  </a:extLst>
                </a:gridCol>
              </a:tblGrid>
              <a:tr h="14115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dzieci umieszczonych w rodzinie zastępczej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Kwota ogółem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 zł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6097954"/>
                  </a:ext>
                </a:extLst>
              </a:tr>
              <a:tr h="11442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48 392,42 zł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1686441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60D953B-3DB1-4110-9375-5404637A4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1363DCF-2718-40FF-AC31-FA0793EB1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1758" y="1849162"/>
            <a:ext cx="758024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altLang="pl-PL" sz="1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Odpłatność za pobyt dzieci w </a:t>
            </a:r>
            <a:r>
              <a:rPr lang="pl-PL" altLang="pl-PL" sz="2400" b="1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pieczy</a:t>
            </a:r>
            <a:r>
              <a:rPr kumimoji="0" lang="pl-PL" altLang="pl-PL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zastępczej: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836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27B720-1BE7-4FB9-941E-0277341A1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i="1" u="sng" dirty="0"/>
              <a:t>DODATKI MIESZKANIOWE</a:t>
            </a:r>
            <a:br>
              <a:rPr lang="pl-PL" b="1" u="sng" dirty="0"/>
            </a:br>
            <a:r>
              <a:rPr lang="pl-PL" dirty="0"/>
              <a:t> 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31EB4EBE-F41F-42EC-AAE9-B16D6852D2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571508"/>
              </p:ext>
            </p:extLst>
          </p:nvPr>
        </p:nvGraphicFramePr>
        <p:xfrm>
          <a:off x="5168348" y="482516"/>
          <a:ext cx="5868698" cy="22471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58258">
                  <a:extLst>
                    <a:ext uri="{9D8B030D-6E8A-4147-A177-3AD203B41FA5}">
                      <a16:colId xmlns:a16="http://schemas.microsoft.com/office/drawing/2014/main" val="535669364"/>
                    </a:ext>
                  </a:extLst>
                </a:gridCol>
                <a:gridCol w="1910440">
                  <a:extLst>
                    <a:ext uri="{9D8B030D-6E8A-4147-A177-3AD203B41FA5}">
                      <a16:colId xmlns:a16="http://schemas.microsoft.com/office/drawing/2014/main" val="348625199"/>
                    </a:ext>
                  </a:extLst>
                </a:gridCol>
              </a:tblGrid>
              <a:tr h="129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wniosków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736" marR="397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Kwota ogółem w zł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736" marR="39736" marT="0" marB="0"/>
                </a:tc>
                <a:extLst>
                  <a:ext uri="{0D108BD9-81ED-4DB2-BD59-A6C34878D82A}">
                    <a16:rowId xmlns:a16="http://schemas.microsoft.com/office/drawing/2014/main" val="3328408367"/>
                  </a:ext>
                </a:extLst>
              </a:tr>
              <a:tr h="956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736" marR="397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39 730,61</a:t>
                      </a:r>
                    </a:p>
                  </a:txBody>
                  <a:tcPr marL="39736" marR="39736" marT="0" marB="0"/>
                </a:tc>
                <a:extLst>
                  <a:ext uri="{0D108BD9-81ED-4DB2-BD59-A6C34878D82A}">
                    <a16:rowId xmlns:a16="http://schemas.microsoft.com/office/drawing/2014/main" val="4241430535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51B2753-88FD-4469-8D94-D0E843D2D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sz="2400" b="1" i="1" u="sng" dirty="0"/>
          </a:p>
          <a:p>
            <a:endParaRPr lang="pl-PL" sz="2400" b="1" i="1" u="sng" dirty="0"/>
          </a:p>
          <a:p>
            <a:endParaRPr lang="pl-PL" sz="2400" b="1" i="1" u="sng" dirty="0"/>
          </a:p>
          <a:p>
            <a:r>
              <a:rPr lang="pl-PL" sz="2400" b="1" i="1" u="sng" dirty="0"/>
              <a:t>DODATKI ENERGETYCZNE</a:t>
            </a:r>
            <a:endParaRPr lang="pl-PL" sz="24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86E0082D-F567-4FF4-88E9-A1BFE2827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5315"/>
            <a:ext cx="184731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2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 Unicode MS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8FACF4C-72A3-424C-A5F7-AB0E48F95759}"/>
              </a:ext>
            </a:extLst>
          </p:cNvPr>
          <p:cNvSpPr/>
          <p:nvPr/>
        </p:nvSpPr>
        <p:spPr>
          <a:xfrm>
            <a:off x="3314790" y="3244334"/>
            <a:ext cx="613796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r>
              <a:rPr lang="pl-PL" sz="2000" dirty="0"/>
              <a:t>W 2019r. nie złożono wniosków o wypłatę w/w dodatku. </a:t>
            </a:r>
          </a:p>
        </p:txBody>
      </p:sp>
    </p:spTree>
    <p:extLst>
      <p:ext uri="{BB962C8B-B14F-4D97-AF65-F5344CB8AC3E}">
        <p14:creationId xmlns:p14="http://schemas.microsoft.com/office/powerpoint/2010/main" val="1661876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E23C5F-9053-43AF-8F42-B281D4481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1" u="sng" dirty="0"/>
              <a:t>KARTA DUŻEJ RODZINY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441CCDFA-5E7D-46C7-BFF8-2EF8301AA8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227586"/>
              </p:ext>
            </p:extLst>
          </p:nvPr>
        </p:nvGraphicFramePr>
        <p:xfrm>
          <a:off x="5781675" y="2008825"/>
          <a:ext cx="5189538" cy="29699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6649">
                  <a:extLst>
                    <a:ext uri="{9D8B030D-6E8A-4147-A177-3AD203B41FA5}">
                      <a16:colId xmlns:a16="http://schemas.microsoft.com/office/drawing/2014/main" val="3631878330"/>
                    </a:ext>
                  </a:extLst>
                </a:gridCol>
                <a:gridCol w="1742889">
                  <a:extLst>
                    <a:ext uri="{9D8B030D-6E8A-4147-A177-3AD203B41FA5}">
                      <a16:colId xmlns:a16="http://schemas.microsoft.com/office/drawing/2014/main" val="668845060"/>
                    </a:ext>
                  </a:extLst>
                </a:gridCol>
              </a:tblGrid>
              <a:tr h="13992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28" marR="391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wydanych kart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28" marR="39128" marT="0" marB="0"/>
                </a:tc>
                <a:extLst>
                  <a:ext uri="{0D108BD9-81ED-4DB2-BD59-A6C34878D82A}">
                    <a16:rowId xmlns:a16="http://schemas.microsoft.com/office/drawing/2014/main" val="4083994133"/>
                  </a:ext>
                </a:extLst>
              </a:tr>
              <a:tr h="656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Rodziny z dziećmi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28" marR="391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39128" marR="39128" marT="0" marB="0"/>
                </a:tc>
                <a:extLst>
                  <a:ext uri="{0D108BD9-81ED-4DB2-BD59-A6C34878D82A}">
                    <a16:rowId xmlns:a16="http://schemas.microsoft.com/office/drawing/2014/main" val="3991625883"/>
                  </a:ext>
                </a:extLst>
              </a:tr>
              <a:tr h="656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Seniorzy którzy kiedykolwiek wychowywali 3 lub więcej dzieci </a:t>
                      </a:r>
                    </a:p>
                  </a:txBody>
                  <a:tcPr marL="39128" marR="391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39128" marR="39128" marT="0" marB="0"/>
                </a:tc>
                <a:extLst>
                  <a:ext uri="{0D108BD9-81ED-4DB2-BD59-A6C34878D82A}">
                    <a16:rowId xmlns:a16="http://schemas.microsoft.com/office/drawing/2014/main" val="1065073021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E985BD8-357D-42CE-B7D6-BDF2DCDE1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039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2B7999-29DA-467A-8BD7-2C86A0A65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1" u="sng" dirty="0"/>
              <a:t>PRACE SPOŁECZNIE UŻYTECZNE</a:t>
            </a:r>
            <a:br>
              <a:rPr lang="pl-PL" b="1" u="sng" dirty="0"/>
            </a:b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8EA4B17B-A873-435A-9387-4EF35BA3FA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665830"/>
              </p:ext>
            </p:extLst>
          </p:nvPr>
        </p:nvGraphicFramePr>
        <p:xfrm>
          <a:off x="4717771" y="1404329"/>
          <a:ext cx="7222438" cy="45724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07884">
                  <a:extLst>
                    <a:ext uri="{9D8B030D-6E8A-4147-A177-3AD203B41FA5}">
                      <a16:colId xmlns:a16="http://schemas.microsoft.com/office/drawing/2014/main" val="2758457097"/>
                    </a:ext>
                  </a:extLst>
                </a:gridCol>
                <a:gridCol w="2263431">
                  <a:extLst>
                    <a:ext uri="{9D8B030D-6E8A-4147-A177-3AD203B41FA5}">
                      <a16:colId xmlns:a16="http://schemas.microsoft.com/office/drawing/2014/main" val="1052777155"/>
                    </a:ext>
                  </a:extLst>
                </a:gridCol>
                <a:gridCol w="2351123">
                  <a:extLst>
                    <a:ext uri="{9D8B030D-6E8A-4147-A177-3AD203B41FA5}">
                      <a16:colId xmlns:a16="http://schemas.microsoft.com/office/drawing/2014/main" val="3273587258"/>
                    </a:ext>
                  </a:extLst>
                </a:gridCol>
              </a:tblGrid>
              <a:tr h="25435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osób bezrobotnych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736" marR="397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Kwota  w zł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736" marR="397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Refundacja Powiatowego Urzędu Pracy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 zł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736" marR="39736" marT="0" marB="0"/>
                </a:tc>
                <a:extLst>
                  <a:ext uri="{0D108BD9-81ED-4DB2-BD59-A6C34878D82A}">
                    <a16:rowId xmlns:a16="http://schemas.microsoft.com/office/drawing/2014/main" val="2375750646"/>
                  </a:ext>
                </a:extLst>
              </a:tr>
              <a:tr h="2028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736" marR="397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Ogółem: 20 036,20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Środki własne: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6 819,28</a:t>
                      </a:r>
                    </a:p>
                  </a:txBody>
                  <a:tcPr marL="39736" marR="397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13 216,92</a:t>
                      </a:r>
                    </a:p>
                  </a:txBody>
                  <a:tcPr marL="39736" marR="39736" marT="0" marB="0"/>
                </a:tc>
                <a:extLst>
                  <a:ext uri="{0D108BD9-81ED-4DB2-BD59-A6C34878D82A}">
                    <a16:rowId xmlns:a16="http://schemas.microsoft.com/office/drawing/2014/main" val="1433506030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D76A13E-E418-4B22-BD5E-6E54B99000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72393" y="3205491"/>
            <a:ext cx="3275013" cy="224818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3D07398-99A3-45E6-9BD3-CB2D1BECC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9880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4600CA-47DD-4B7C-915B-11D26FAB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1" u="sng" dirty="0"/>
              <a:t>ASYSTENT RODZINY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8D5815C1-B5C2-443A-8A09-F98FE9C146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12833"/>
              </p:ext>
            </p:extLst>
          </p:nvPr>
        </p:nvGraphicFramePr>
        <p:xfrm>
          <a:off x="6085681" y="1338470"/>
          <a:ext cx="5085902" cy="33130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17388">
                  <a:extLst>
                    <a:ext uri="{9D8B030D-6E8A-4147-A177-3AD203B41FA5}">
                      <a16:colId xmlns:a16="http://schemas.microsoft.com/office/drawing/2014/main" val="4010547941"/>
                    </a:ext>
                  </a:extLst>
                </a:gridCol>
                <a:gridCol w="1668514">
                  <a:extLst>
                    <a:ext uri="{9D8B030D-6E8A-4147-A177-3AD203B41FA5}">
                      <a16:colId xmlns:a16="http://schemas.microsoft.com/office/drawing/2014/main" val="1993316341"/>
                    </a:ext>
                  </a:extLst>
                </a:gridCol>
              </a:tblGrid>
              <a:tr h="1626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Ilość rodzin objętych wsparciem asystenta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Ilość dzieci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7137430"/>
                  </a:ext>
                </a:extLst>
              </a:tr>
              <a:tr h="16869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      11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8194460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1AA5D59-5B26-4586-B7C0-6BB70F59B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1624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C057B7-3C53-4022-B797-3D9076B4B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r>
              <a:rPr lang="pl-PL" sz="3100" b="1" i="1" u="sng" dirty="0"/>
              <a:t>ŚWIADCZENIA </a:t>
            </a:r>
            <a:br>
              <a:rPr lang="pl-PL" sz="3100" b="1" i="1" u="sng" dirty="0"/>
            </a:br>
            <a:r>
              <a:rPr lang="pl-PL" sz="3100" b="1" i="1" u="sng" dirty="0"/>
              <a:t>REALIZOWANE NA </a:t>
            </a:r>
            <a:br>
              <a:rPr lang="pl-PL" sz="3100" b="1" i="1" u="sng" dirty="0"/>
            </a:br>
            <a:r>
              <a:rPr lang="pl-PL" sz="3100" b="1" i="1" u="sng" dirty="0"/>
              <a:t>PODSTAWIE USTAWY O ŚWIADCZENIACH </a:t>
            </a:r>
            <a:br>
              <a:rPr lang="pl-PL" sz="3100" b="1" i="1" u="sng" dirty="0"/>
            </a:br>
            <a:r>
              <a:rPr lang="pl-PL" sz="3100" b="1" i="1" u="sng" dirty="0"/>
              <a:t>RODZINNYCH</a:t>
            </a:r>
            <a:br>
              <a:rPr lang="pl-PL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b="1" i="1" u="sng" dirty="0"/>
            </a:b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626582C6-DF0F-4CE7-A6A5-EC4B755651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450141"/>
              </p:ext>
            </p:extLst>
          </p:nvPr>
        </p:nvGraphicFramePr>
        <p:xfrm>
          <a:off x="4757530" y="106017"/>
          <a:ext cx="7301948" cy="6708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81386">
                  <a:extLst>
                    <a:ext uri="{9D8B030D-6E8A-4147-A177-3AD203B41FA5}">
                      <a16:colId xmlns:a16="http://schemas.microsoft.com/office/drawing/2014/main" val="1192902849"/>
                    </a:ext>
                  </a:extLst>
                </a:gridCol>
                <a:gridCol w="1609814">
                  <a:extLst>
                    <a:ext uri="{9D8B030D-6E8A-4147-A177-3AD203B41FA5}">
                      <a16:colId xmlns:a16="http://schemas.microsoft.com/office/drawing/2014/main" val="1160884926"/>
                    </a:ext>
                  </a:extLst>
                </a:gridCol>
                <a:gridCol w="1510748">
                  <a:extLst>
                    <a:ext uri="{9D8B030D-6E8A-4147-A177-3AD203B41FA5}">
                      <a16:colId xmlns:a16="http://schemas.microsoft.com/office/drawing/2014/main" val="951424581"/>
                    </a:ext>
                  </a:extLst>
                </a:gridCol>
              </a:tblGrid>
              <a:tr h="66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Forma  świadczenia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Liczba świadczeń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Kwota w zł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2882380496"/>
                  </a:ext>
                </a:extLst>
              </a:tr>
              <a:tr h="2594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1.Zasiłki rodzinne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5 822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638 168,65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708687010"/>
                  </a:ext>
                </a:extLst>
              </a:tr>
              <a:tr h="4901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2.Dodatki do zasiłków  rodzinnych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  w tym z tytułu: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3184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339 093,59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241651497"/>
                  </a:ext>
                </a:extLst>
              </a:tr>
              <a:tr h="2594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- urodzenia dziecka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21 204,60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451140788"/>
                  </a:ext>
                </a:extLst>
              </a:tr>
              <a:tr h="8853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- opieki nad dzieckiem w okresie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 korzystania  z urlopu wychowawczego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280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101 630,05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901283304"/>
                  </a:ext>
                </a:extLst>
              </a:tr>
              <a:tr h="4845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- samotnego wychowywania dziecka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134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21 881,92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1151294349"/>
                  </a:ext>
                </a:extLst>
              </a:tr>
              <a:tr h="6604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- kształcenia i rehabilitacji dziecka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  niepełnosprawnego 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348 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34 749,82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2067945849"/>
                  </a:ext>
                </a:extLst>
              </a:tr>
              <a:tr h="484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 - rozpoczęcie roku szkolnego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 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781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31 117,19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1945070987"/>
                  </a:ext>
                </a:extLst>
              </a:tr>
              <a:tr h="8853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- podjęcie przez dziecko nauki w szkole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  poza miejscem zamieszkania 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593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36 926,15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3525330699"/>
                  </a:ext>
                </a:extLst>
              </a:tr>
              <a:tr h="8342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-wychowywania dziecka w rodzinie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           wielodzietnej 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1 019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91 583,86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2916837305"/>
                  </a:ext>
                </a:extLst>
              </a:tr>
              <a:tr h="7352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OGÓŁEM ZASIŁKI RODZINNE WRAZ Z DODATKAMI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</a:rPr>
                        <a:t> 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9 006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977 262,24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2730784990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9DFA087-8368-4D9E-90D0-B053FFA6E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sz="2800" b="1" i="1" dirty="0"/>
          </a:p>
          <a:p>
            <a:endParaRPr lang="pl-PL" sz="2800" b="1" i="1" dirty="0"/>
          </a:p>
          <a:p>
            <a:r>
              <a:rPr lang="pl-PL" sz="2800" b="1" i="1" dirty="0"/>
              <a:t>Zasiłki rodzinne oraz </a:t>
            </a:r>
          </a:p>
          <a:p>
            <a:r>
              <a:rPr lang="pl-PL" sz="2800" b="1" i="1" dirty="0"/>
              <a:t>dodatki </a:t>
            </a:r>
          </a:p>
          <a:p>
            <a:r>
              <a:rPr lang="pl-PL" sz="2800" b="1" i="1" dirty="0"/>
              <a:t>do zasiłku rodzinnego:</a:t>
            </a:r>
            <a:endParaRPr lang="pl-PL" sz="2800" b="1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18166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F38AD1-D8F2-41DA-BD3C-386620E72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2800" b="1" i="1" u="sng" dirty="0"/>
              <a:t>ŚWIADCZENIA </a:t>
            </a:r>
            <a:br>
              <a:rPr lang="pl-PL" sz="2800" b="1" i="1" u="sng" dirty="0"/>
            </a:br>
            <a:r>
              <a:rPr lang="pl-PL" sz="2800" b="1" i="1" u="sng" dirty="0"/>
              <a:t>REALIZOWANE </a:t>
            </a:r>
            <a:br>
              <a:rPr lang="pl-PL" sz="2800" b="1" i="1" u="sng" dirty="0"/>
            </a:br>
            <a:r>
              <a:rPr lang="pl-PL" sz="2800" b="1" i="1" u="sng" dirty="0"/>
              <a:t>NA PODSTAWIE USTAWY </a:t>
            </a:r>
            <a:br>
              <a:rPr lang="pl-PL" sz="2800" b="1" i="1" u="sng" dirty="0"/>
            </a:br>
            <a:r>
              <a:rPr lang="pl-PL" sz="2800" b="1" i="1" u="sng" dirty="0"/>
              <a:t>O ŚWIADCZENIACH </a:t>
            </a:r>
            <a:br>
              <a:rPr lang="pl-PL" sz="2800" b="1" i="1" u="sng" dirty="0"/>
            </a:br>
            <a:r>
              <a:rPr lang="pl-PL" sz="2800" b="1" i="1" u="sng" dirty="0"/>
              <a:t>RODZINNYCH</a:t>
            </a:r>
            <a:endParaRPr lang="pl-PL" sz="2800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4B72149F-4C15-4B3B-889C-65CBBD8AFD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560595"/>
              </p:ext>
            </p:extLst>
          </p:nvPr>
        </p:nvGraphicFramePr>
        <p:xfrm>
          <a:off x="4863548" y="457200"/>
          <a:ext cx="7195931" cy="58531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30733">
                  <a:extLst>
                    <a:ext uri="{9D8B030D-6E8A-4147-A177-3AD203B41FA5}">
                      <a16:colId xmlns:a16="http://schemas.microsoft.com/office/drawing/2014/main" val="1283972313"/>
                    </a:ext>
                  </a:extLst>
                </a:gridCol>
                <a:gridCol w="1748208">
                  <a:extLst>
                    <a:ext uri="{9D8B030D-6E8A-4147-A177-3AD203B41FA5}">
                      <a16:colId xmlns:a16="http://schemas.microsoft.com/office/drawing/2014/main" val="3299476438"/>
                    </a:ext>
                  </a:extLst>
                </a:gridCol>
                <a:gridCol w="1516990">
                  <a:extLst>
                    <a:ext uri="{9D8B030D-6E8A-4147-A177-3AD203B41FA5}">
                      <a16:colId xmlns:a16="http://schemas.microsoft.com/office/drawing/2014/main" val="3691333302"/>
                    </a:ext>
                  </a:extLst>
                </a:gridCol>
              </a:tblGrid>
              <a:tr h="1112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Forma  świadczenia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Liczba świadczeń</a:t>
                      </a:r>
                      <a:endParaRPr lang="pl-PL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Kwota w zł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 </a:t>
                      </a:r>
                      <a:endParaRPr lang="pl-PL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3012849031"/>
                  </a:ext>
                </a:extLst>
              </a:tr>
              <a:tr h="8386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0825" algn="ctr"/>
                        </a:tabLs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0825" algn="ctr"/>
                        </a:tabLst>
                      </a:pPr>
                      <a:r>
                        <a:rPr lang="pl-PL" sz="1800" b="1" dirty="0">
                          <a:effectLst/>
                        </a:rPr>
                        <a:t>1.Zasiłki pielęgnacyjne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2 954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560 047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3298064583"/>
                  </a:ext>
                </a:extLst>
              </a:tr>
              <a:tr h="8386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2.Świadczenia pielęgnacyjne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308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486 692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884308548"/>
                  </a:ext>
                </a:extLst>
              </a:tr>
              <a:tr h="1112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3.Specjalny zasiłek dla opiekuna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70 160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3829361056"/>
                  </a:ext>
                </a:extLst>
              </a:tr>
              <a:tr h="8386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4.Zasiłek dla opiekuna</a:t>
                      </a:r>
                      <a:endParaRPr lang="pl-PL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57 288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1076311282"/>
                  </a:ext>
                </a:extLst>
              </a:tr>
              <a:tr h="1112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OGÓŁEM ŚWIADCZENIA OPIEKUŃCZE: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3 468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1 174 187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1494540536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9A9AC89-EF9B-4E60-8FB1-6B19F170EAA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sz="2800" b="1" i="1" dirty="0"/>
          </a:p>
          <a:p>
            <a:endParaRPr lang="pl-PL" sz="2800" b="1" i="1" dirty="0"/>
          </a:p>
          <a:p>
            <a:endParaRPr lang="pl-PL" sz="2800" b="1" i="1" dirty="0"/>
          </a:p>
          <a:p>
            <a:endParaRPr lang="pl-PL" sz="2800" b="1" i="1" dirty="0"/>
          </a:p>
          <a:p>
            <a:endParaRPr lang="pl-PL" sz="2800" b="1" i="1" dirty="0"/>
          </a:p>
          <a:p>
            <a:r>
              <a:rPr lang="pl-PL" sz="2800" b="1" i="1" dirty="0"/>
              <a:t>Świadczenia opiekuńcze. </a:t>
            </a:r>
            <a:endParaRPr lang="pl-PL" sz="2800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ABF2F83-400E-4986-A20C-A49E46ECB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4855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D1DC42E9-15E5-4207-9617-B3E2166D1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Gminny Ośrodek Pomocy Społecznej </a:t>
            </a:r>
            <a:br>
              <a:rPr lang="pl-PL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w Kuślinie</a:t>
            </a:r>
            <a:br>
              <a:rPr lang="pl-PL" dirty="0">
                <a:solidFill>
                  <a:srgbClr val="0070C0"/>
                </a:solidFill>
              </a:rPr>
            </a:br>
            <a:endParaRPr lang="pl-PL" dirty="0">
              <a:solidFill>
                <a:srgbClr val="0070C0"/>
              </a:solidFill>
            </a:endParaRP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8B6D20C2-118F-4EEF-993C-971E3E5300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r>
              <a:rPr lang="pl-PL" b="1" dirty="0"/>
              <a:t>Siedziba: ul. Emilii </a:t>
            </a:r>
            <a:r>
              <a:rPr lang="pl-PL" b="1" dirty="0" err="1"/>
              <a:t>Sczanieckiej</a:t>
            </a:r>
            <a:r>
              <a:rPr lang="pl-PL" b="1" dirty="0"/>
              <a:t> 4, </a:t>
            </a:r>
          </a:p>
          <a:p>
            <a:pPr marL="0" indent="0">
              <a:buNone/>
            </a:pPr>
            <a:r>
              <a:rPr lang="pl-PL" b="1" dirty="0"/>
              <a:t>  64-316 Kuślin (Urząd Gminy Kuślin)</a:t>
            </a:r>
            <a:endParaRPr lang="pl-PL" dirty="0"/>
          </a:p>
          <a:p>
            <a:r>
              <a:rPr lang="pl-PL" b="1" dirty="0"/>
              <a:t>tel. 614473055, 694 843 317 (pracownicy socjalni, księgowość, kierownik)</a:t>
            </a:r>
            <a:endParaRPr lang="pl-PL" dirty="0"/>
          </a:p>
          <a:p>
            <a:r>
              <a:rPr lang="pl-PL" b="1" dirty="0"/>
              <a:t>tel. 614472769 ( św. rodzinne, wychowawcze, opiekuńcze)     </a:t>
            </a:r>
            <a:endParaRPr lang="pl-PL" dirty="0"/>
          </a:p>
          <a:p>
            <a:r>
              <a:rPr lang="pl-PL" b="1" dirty="0"/>
              <a:t>tel. 735 048 662 ( asystent rodziny)</a:t>
            </a:r>
            <a:endParaRPr lang="pl-PL" dirty="0"/>
          </a:p>
          <a:p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BE157F7-2CEC-47E4-BBE2-E1A3D9D8ED2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3000" b="1" dirty="0"/>
              <a:t>e-mail: </a:t>
            </a:r>
            <a:r>
              <a:rPr lang="pl-PL" sz="3000" b="1" u="sng" dirty="0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gops@kuslin.pl</a:t>
            </a:r>
            <a:endParaRPr lang="pl-PL" sz="3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l-PL" sz="3000" b="1" dirty="0"/>
              <a:t>strona internetowa:</a:t>
            </a:r>
            <a:r>
              <a:rPr lang="pl-PL" sz="3000" dirty="0"/>
              <a:t> </a:t>
            </a:r>
            <a:r>
              <a:rPr lang="pl-PL" sz="3000" b="1" dirty="0"/>
              <a:t> </a:t>
            </a:r>
            <a:r>
              <a:rPr lang="pl-PL" sz="3000" b="1" u="sng" dirty="0">
                <a:solidFill>
                  <a:schemeClr val="accent1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www.gops.kuslin.pl</a:t>
            </a:r>
            <a:endParaRPr lang="pl-PL" sz="3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36047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5E5D48-9BF3-4F17-9184-9BDD4EED2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i="1" u="sng" dirty="0"/>
              <a:t>ŚWIADCZENIA REALIZOWANE NA PODSTAWIE USTAWY O ŚWIADCZENIACH RODZINNYCH</a:t>
            </a:r>
            <a:endParaRPr lang="pl-PL" sz="2800" dirty="0"/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4270C5C2-2EAD-4705-8B47-4A581A4555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061694"/>
              </p:ext>
            </p:extLst>
          </p:nvPr>
        </p:nvGraphicFramePr>
        <p:xfrm>
          <a:off x="5781674" y="1587500"/>
          <a:ext cx="5946500" cy="4279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8240">
                  <a:extLst>
                    <a:ext uri="{9D8B030D-6E8A-4147-A177-3AD203B41FA5}">
                      <a16:colId xmlns:a16="http://schemas.microsoft.com/office/drawing/2014/main" val="3137382305"/>
                    </a:ext>
                  </a:extLst>
                </a:gridCol>
                <a:gridCol w="1444666">
                  <a:extLst>
                    <a:ext uri="{9D8B030D-6E8A-4147-A177-3AD203B41FA5}">
                      <a16:colId xmlns:a16="http://schemas.microsoft.com/office/drawing/2014/main" val="208099040"/>
                    </a:ext>
                  </a:extLst>
                </a:gridCol>
                <a:gridCol w="1253594">
                  <a:extLst>
                    <a:ext uri="{9D8B030D-6E8A-4147-A177-3AD203B41FA5}">
                      <a16:colId xmlns:a16="http://schemas.microsoft.com/office/drawing/2014/main" val="3607169635"/>
                    </a:ext>
                  </a:extLst>
                </a:gridCol>
              </a:tblGrid>
              <a:tr h="10699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Forma  świadczenia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Liczba  świadczeń</a:t>
                      </a:r>
                      <a:endParaRPr lang="pl-PL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Kwota w zł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 </a:t>
                      </a:r>
                      <a:endParaRPr lang="pl-PL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4037281054"/>
                  </a:ext>
                </a:extLst>
              </a:tr>
              <a:tr h="10699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0825" algn="ctr"/>
                        </a:tabLs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0825" algn="ctr"/>
                        </a:tabLst>
                      </a:pPr>
                      <a:r>
                        <a:rPr lang="pl-PL" sz="1800" b="1" dirty="0">
                          <a:effectLst/>
                        </a:rPr>
                        <a:t>Składki na ubezpieczenia emerytalne i rentowe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319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107 603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1097858719"/>
                  </a:ext>
                </a:extLst>
              </a:tr>
              <a:tr h="10699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0825" algn="ctr"/>
                        </a:tabLs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0825" algn="ctr"/>
                        </a:tabLst>
                      </a:pPr>
                      <a:r>
                        <a:rPr lang="pl-PL" sz="1800" b="1" dirty="0">
                          <a:effectLst/>
                        </a:rPr>
                        <a:t>Składki na ubezpieczenie zdrowotne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211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24 162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4089818726"/>
                  </a:ext>
                </a:extLst>
              </a:tr>
              <a:tr h="10699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0825" algn="ctr"/>
                        </a:tabLs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           OGÓŁEM: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0825" algn="ctr"/>
                        </a:tabLs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      </a:t>
                      </a:r>
                      <a:endParaRPr lang="pl-PL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530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131 765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4101328939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3B57E2A-036A-42E4-8477-293B6BB22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sz="3000" b="1" dirty="0"/>
          </a:p>
          <a:p>
            <a:endParaRPr lang="pl-PL" sz="3000" b="1" dirty="0"/>
          </a:p>
          <a:p>
            <a:endParaRPr lang="pl-PL" sz="3000" b="1" dirty="0"/>
          </a:p>
          <a:p>
            <a:r>
              <a:rPr lang="pl-PL" sz="3000" b="1" dirty="0"/>
              <a:t>Wydatki na składki na ubezpieczenia społeczne i ubezpieczenie zdrowotne.</a:t>
            </a:r>
          </a:p>
          <a:p>
            <a:endParaRPr lang="pl-PL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D4BF26CD-1777-4079-A61F-E9B15C8D0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556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C0022A-14E4-47AA-90BB-4912B105F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i="1" u="sng" dirty="0"/>
              <a:t>ŚWIADCZENIA REALIZOWANE NA PODSTAWIE USTAWY O ŚWIADCZENIACH RODZINNYCH</a:t>
            </a:r>
            <a:endParaRPr lang="pl-PL" sz="2800" dirty="0"/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933A636D-EFC0-4E8F-A9C4-5B09FB7298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839161"/>
              </p:ext>
            </p:extLst>
          </p:nvPr>
        </p:nvGraphicFramePr>
        <p:xfrm>
          <a:off x="5897217" y="3061252"/>
          <a:ext cx="5139828" cy="16118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1496">
                  <a:extLst>
                    <a:ext uri="{9D8B030D-6E8A-4147-A177-3AD203B41FA5}">
                      <a16:colId xmlns:a16="http://schemas.microsoft.com/office/drawing/2014/main" val="1391513943"/>
                    </a:ext>
                  </a:extLst>
                </a:gridCol>
                <a:gridCol w="2398332">
                  <a:extLst>
                    <a:ext uri="{9D8B030D-6E8A-4147-A177-3AD203B41FA5}">
                      <a16:colId xmlns:a16="http://schemas.microsoft.com/office/drawing/2014/main" val="3961121330"/>
                    </a:ext>
                  </a:extLst>
                </a:gridCol>
              </a:tblGrid>
              <a:tr h="5472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kern="0" dirty="0">
                          <a:effectLst/>
                        </a:rPr>
                        <a:t>Liczba świadczeń</a:t>
                      </a:r>
                      <a:endParaRPr lang="pl-PL" sz="1800" b="1" kern="0" dirty="0"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Kwota w zł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3041214097"/>
                  </a:ext>
                </a:extLst>
              </a:tr>
              <a:tr h="10645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b="1" dirty="0">
                          <a:effectLst/>
                        </a:rPr>
                        <a:t>49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</a:rPr>
                        <a:t>49 000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3218205116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D2D6C30-5E81-42B3-83F4-85489D0CC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sz="2800" b="1" dirty="0"/>
          </a:p>
          <a:p>
            <a:endParaRPr lang="pl-PL" sz="2800" b="1" dirty="0"/>
          </a:p>
          <a:p>
            <a:endParaRPr lang="pl-PL" sz="2800" b="1" dirty="0"/>
          </a:p>
          <a:p>
            <a:endParaRPr lang="pl-PL" sz="2800" b="1" dirty="0"/>
          </a:p>
          <a:p>
            <a:r>
              <a:rPr lang="pl-PL" sz="2800" b="1" dirty="0"/>
              <a:t>Jednorazowa zapomoga z tytułu urodzenia dziecka „becikowe”.</a:t>
            </a:r>
          </a:p>
          <a:p>
            <a:endParaRPr lang="pl-PL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C2DD2694-A075-4A86-9292-A53951E80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74284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988A71-A496-4C9B-8CCE-4422A6901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/>
              <a:t>Świadczenie Realizowane na podstawie ustawy</a:t>
            </a:r>
            <a:br>
              <a:rPr lang="pl-PL" sz="2800" b="1" dirty="0"/>
            </a:br>
            <a:r>
              <a:rPr lang="pl-PL" sz="2800" b="1" dirty="0"/>
              <a:t> „Za życiem”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9847DC-41F1-4A4C-B842-68D6F2BE8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4613583-BB81-4615-B141-0FBA32C07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sz="2400" dirty="0"/>
          </a:p>
          <a:p>
            <a:endParaRPr lang="pl-PL" sz="2400" dirty="0"/>
          </a:p>
          <a:p>
            <a:endParaRPr lang="pl-PL" sz="2400" dirty="0"/>
          </a:p>
          <a:p>
            <a:endParaRPr lang="pl-PL" sz="2400" dirty="0"/>
          </a:p>
          <a:p>
            <a:r>
              <a:rPr lang="pl-PL" sz="2400" dirty="0"/>
              <a:t>Jednorazowe wsparcie w kwocie 4000zł </a:t>
            </a:r>
          </a:p>
        </p:txBody>
      </p:sp>
      <p:graphicFrame>
        <p:nvGraphicFramePr>
          <p:cNvPr id="5" name="Symbol zastępczy zawartości 6">
            <a:extLst>
              <a:ext uri="{FF2B5EF4-FFF2-40B4-BE49-F238E27FC236}">
                <a16:creationId xmlns:a16="http://schemas.microsoft.com/office/drawing/2014/main" id="{2B97D140-4C15-4A4B-8785-D7892175A4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8534963"/>
              </p:ext>
            </p:extLst>
          </p:nvPr>
        </p:nvGraphicFramePr>
        <p:xfrm>
          <a:off x="5897217" y="2676939"/>
          <a:ext cx="5139828" cy="2057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1496">
                  <a:extLst>
                    <a:ext uri="{9D8B030D-6E8A-4147-A177-3AD203B41FA5}">
                      <a16:colId xmlns:a16="http://schemas.microsoft.com/office/drawing/2014/main" val="1391513943"/>
                    </a:ext>
                  </a:extLst>
                </a:gridCol>
                <a:gridCol w="2398332">
                  <a:extLst>
                    <a:ext uri="{9D8B030D-6E8A-4147-A177-3AD203B41FA5}">
                      <a16:colId xmlns:a16="http://schemas.microsoft.com/office/drawing/2014/main" val="3961121330"/>
                    </a:ext>
                  </a:extLst>
                </a:gridCol>
              </a:tblGrid>
              <a:tr h="5349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kern="0" dirty="0">
                          <a:effectLst/>
                        </a:rPr>
                        <a:t>Liczba świadczeń</a:t>
                      </a:r>
                      <a:endParaRPr lang="pl-PL" sz="1800" b="1" kern="0" dirty="0"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Kwota w zł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3041214097"/>
                  </a:ext>
                </a:extLst>
              </a:tr>
              <a:tr h="15229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b="1" dirty="0">
                          <a:effectLst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</a:rPr>
                        <a:t>4 000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3218205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04285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810A05-BAA3-41C3-937B-67AEE6341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2800" b="1" i="1" u="sng" dirty="0"/>
              <a:t>ŚWIADCZENIA </a:t>
            </a:r>
            <a:br>
              <a:rPr lang="pl-PL" sz="2800" b="1" i="1" u="sng" dirty="0"/>
            </a:br>
            <a:r>
              <a:rPr lang="pl-PL" sz="2800" b="1" i="1" u="sng" dirty="0"/>
              <a:t>REALIZOWANE </a:t>
            </a:r>
            <a:br>
              <a:rPr lang="pl-PL" sz="2800" b="1" i="1" u="sng" dirty="0"/>
            </a:br>
            <a:r>
              <a:rPr lang="pl-PL" sz="2800" b="1" i="1" u="sng" dirty="0"/>
              <a:t>NA PODSTAWIE </a:t>
            </a:r>
            <a:br>
              <a:rPr lang="pl-PL" sz="2800" b="1" i="1" u="sng" dirty="0"/>
            </a:br>
            <a:r>
              <a:rPr lang="pl-PL" sz="2800" b="1" i="1" u="sng" dirty="0"/>
              <a:t>USTAWY O ŚWIADCZENIACH RODZINNYCH</a:t>
            </a:r>
            <a:endParaRPr lang="pl-PL" sz="2800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E45691A7-F916-417F-A22B-56FEB66113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738893"/>
              </p:ext>
            </p:extLst>
          </p:nvPr>
        </p:nvGraphicFramePr>
        <p:xfrm>
          <a:off x="4876800" y="798973"/>
          <a:ext cx="7116417" cy="4829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87227">
                  <a:extLst>
                    <a:ext uri="{9D8B030D-6E8A-4147-A177-3AD203B41FA5}">
                      <a16:colId xmlns:a16="http://schemas.microsoft.com/office/drawing/2014/main" val="1595109251"/>
                    </a:ext>
                  </a:extLst>
                </a:gridCol>
                <a:gridCol w="1797588">
                  <a:extLst>
                    <a:ext uri="{9D8B030D-6E8A-4147-A177-3AD203B41FA5}">
                      <a16:colId xmlns:a16="http://schemas.microsoft.com/office/drawing/2014/main" val="1375009022"/>
                    </a:ext>
                  </a:extLst>
                </a:gridCol>
                <a:gridCol w="1531602">
                  <a:extLst>
                    <a:ext uri="{9D8B030D-6E8A-4147-A177-3AD203B41FA5}">
                      <a16:colId xmlns:a16="http://schemas.microsoft.com/office/drawing/2014/main" val="4151791927"/>
                    </a:ext>
                  </a:extLst>
                </a:gridCol>
              </a:tblGrid>
              <a:tr h="768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Forma świadczenia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Liczba świadczeń</a:t>
                      </a:r>
                      <a:endParaRPr lang="pl-PL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Kwota w zł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 </a:t>
                      </a:r>
                      <a:endParaRPr lang="pl-PL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1558596751"/>
                  </a:ext>
                </a:extLst>
              </a:tr>
              <a:tr h="7681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0825" algn="ctr"/>
                        </a:tabLs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20825" algn="ctr"/>
                        </a:tabLst>
                      </a:pPr>
                      <a:r>
                        <a:rPr lang="pl-PL" sz="1800" b="1" dirty="0">
                          <a:effectLst/>
                        </a:rPr>
                        <a:t>1.Zasiłki  rodzinne wraz z dodatkami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9 006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977 262,24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350530261"/>
                  </a:ext>
                </a:extLst>
              </a:tr>
              <a:tr h="7681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2.Świadczenia  opiekuńcze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3 469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1 174 187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1330892972"/>
                  </a:ext>
                </a:extLst>
              </a:tr>
              <a:tr h="6978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3.Świadczenie rodzicielskie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94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85 854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1871543067"/>
                  </a:ext>
                </a:extLst>
              </a:tr>
              <a:tr h="11292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4.Zapomoga z tyt. urodzenia dziecka ”becikowe”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49 000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1019876184"/>
                  </a:ext>
                </a:extLst>
              </a:tr>
              <a:tr h="6978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effectLst/>
                        </a:rPr>
                        <a:t>                          OGÓŁEM:</a:t>
                      </a:r>
                      <a:endParaRPr lang="pl-PL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12 618 </a:t>
                      </a:r>
                      <a:endParaRPr lang="pl-PL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434" marR="3943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2 286 303,24</a:t>
                      </a:r>
                    </a:p>
                  </a:txBody>
                  <a:tcPr marL="39434" marR="39434" marT="0" marB="0"/>
                </a:tc>
                <a:extLst>
                  <a:ext uri="{0D108BD9-81ED-4DB2-BD59-A6C34878D82A}">
                    <a16:rowId xmlns:a16="http://schemas.microsoft.com/office/drawing/2014/main" val="1531457229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D184514-085F-4338-90D7-10905F685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3735" y="3355783"/>
            <a:ext cx="2793158" cy="2895599"/>
          </a:xfrm>
        </p:spPr>
        <p:txBody>
          <a:bodyPr>
            <a:normAutofit/>
          </a:bodyPr>
          <a:lstStyle/>
          <a:p>
            <a:endParaRPr lang="pl-PL" sz="2800" b="1" dirty="0"/>
          </a:p>
          <a:p>
            <a:endParaRPr lang="pl-PL" sz="2800" b="1" dirty="0"/>
          </a:p>
          <a:p>
            <a:r>
              <a:rPr lang="pl-PL" sz="2800" b="1" dirty="0"/>
              <a:t>Świadczenia rodzinne wydatki, ogółem.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DE2889D-D294-4D07-A979-655614850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71613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BA1498-1541-4F61-9C21-F2D0AF642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477672"/>
            <a:ext cx="2793158" cy="2470244"/>
          </a:xfrm>
        </p:spPr>
        <p:txBody>
          <a:bodyPr>
            <a:noAutofit/>
          </a:bodyPr>
          <a:lstStyle/>
          <a:p>
            <a:r>
              <a:rPr lang="pl-PL" sz="2800" b="1" i="1" u="sng" dirty="0"/>
              <a:t>ŚWIADCZENIA REALIZOWANE NA  PODSTAWIE USTAWY O POMOCY OSOBOM UPRAWNIONYM DO ALIMENTÓW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13A47F-7CB9-47C9-BB2D-3434CACF0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Ustawa określa zasady postępowania wobec osób zobowiązanych do świadczenia alimentacyjnego na podstawie tytułu wykonawczego, jeżeli egzekucja prowadzona przez komornika sądowego jest bezskuteczna;</a:t>
            </a:r>
          </a:p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A88B45A-4934-4F51-BDF9-B2FCABCA7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E419645C-F700-4008-A808-0F7D11CEE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876431"/>
              </p:ext>
            </p:extLst>
          </p:nvPr>
        </p:nvGraphicFramePr>
        <p:xfrm>
          <a:off x="5110383" y="4172755"/>
          <a:ext cx="6653987" cy="2219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5843">
                  <a:extLst>
                    <a:ext uri="{9D8B030D-6E8A-4147-A177-3AD203B41FA5}">
                      <a16:colId xmlns:a16="http://schemas.microsoft.com/office/drawing/2014/main" val="851086767"/>
                    </a:ext>
                  </a:extLst>
                </a:gridCol>
                <a:gridCol w="1587355">
                  <a:extLst>
                    <a:ext uri="{9D8B030D-6E8A-4147-A177-3AD203B41FA5}">
                      <a16:colId xmlns:a16="http://schemas.microsoft.com/office/drawing/2014/main" val="2709820181"/>
                    </a:ext>
                  </a:extLst>
                </a:gridCol>
                <a:gridCol w="1820789">
                  <a:extLst>
                    <a:ext uri="{9D8B030D-6E8A-4147-A177-3AD203B41FA5}">
                      <a16:colId xmlns:a16="http://schemas.microsoft.com/office/drawing/2014/main" val="1261226312"/>
                    </a:ext>
                  </a:extLst>
                </a:gridCol>
              </a:tblGrid>
              <a:tr h="774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 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Liczba świadczeń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Kwota w zł</a:t>
                      </a:r>
                      <a:endParaRPr lang="pl-PL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5395552"/>
                  </a:ext>
                </a:extLst>
              </a:tr>
              <a:tr h="12925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Świadczenia z Funduszu alimentacyjnego </a:t>
                      </a:r>
                      <a:endParaRPr lang="pl-PL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185 700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8664787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25E2ABBE-0786-44C9-8590-3086AD814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9508" y="3858496"/>
            <a:ext cx="12646141" cy="472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46963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B910AD-A7E6-4C96-A173-10C130348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327547"/>
            <a:ext cx="2793158" cy="3357349"/>
          </a:xfrm>
        </p:spPr>
        <p:txBody>
          <a:bodyPr>
            <a:normAutofit fontScale="90000"/>
          </a:bodyPr>
          <a:lstStyle/>
          <a:p>
            <a:br>
              <a:rPr lang="pl-PL" b="1" i="1" u="sng" dirty="0"/>
            </a:br>
            <a:r>
              <a:rPr lang="pl-PL" dirty="0"/>
              <a:t> </a:t>
            </a:r>
            <a:br>
              <a:rPr lang="pl-PL" dirty="0"/>
            </a:br>
            <a:r>
              <a:rPr lang="pl-PL" sz="3100" b="1" i="1" u="sng" dirty="0"/>
              <a:t>ŚWIADCZENIA REALIZOWANE NA  PODSTAWIE USTAWY O POMOCY PAŃSTWA  W WYCHOWYWANIU DZIECI</a:t>
            </a:r>
            <a:br>
              <a:rPr lang="pl-PL" dirty="0"/>
            </a:br>
            <a:r>
              <a:rPr lang="pl-PL" dirty="0"/>
              <a:t> 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E75863-B8E0-4372-9E26-D9633084C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Ustawa przewiduje iż świadczenie wychowawcze przysługuje rodzicom do ukończenia przez dziecko 18 r. ż w wysokości 500zł miesięcznie na dziecko w rodzinie.</a:t>
            </a:r>
          </a:p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ABF2354-CD23-4253-909F-F4EEAB827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A178375-ABA9-40E6-BFFC-E0B7AB35D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707806"/>
              </p:ext>
            </p:extLst>
          </p:nvPr>
        </p:nvGraphicFramePr>
        <p:xfrm>
          <a:off x="5186149" y="4012412"/>
          <a:ext cx="6791284" cy="24743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3026">
                  <a:extLst>
                    <a:ext uri="{9D8B030D-6E8A-4147-A177-3AD203B41FA5}">
                      <a16:colId xmlns:a16="http://schemas.microsoft.com/office/drawing/2014/main" val="448064717"/>
                    </a:ext>
                  </a:extLst>
                </a:gridCol>
                <a:gridCol w="1776706">
                  <a:extLst>
                    <a:ext uri="{9D8B030D-6E8A-4147-A177-3AD203B41FA5}">
                      <a16:colId xmlns:a16="http://schemas.microsoft.com/office/drawing/2014/main" val="1328156673"/>
                    </a:ext>
                  </a:extLst>
                </a:gridCol>
                <a:gridCol w="1381552">
                  <a:extLst>
                    <a:ext uri="{9D8B030D-6E8A-4147-A177-3AD203B41FA5}">
                      <a16:colId xmlns:a16="http://schemas.microsoft.com/office/drawing/2014/main" val="2609653796"/>
                    </a:ext>
                  </a:extLst>
                </a:gridCol>
              </a:tblGrid>
              <a:tr h="93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świadczeń</a:t>
                      </a:r>
                      <a:endParaRPr lang="pl-PL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Kwota w zł</a:t>
                      </a:r>
                      <a:endParaRPr lang="pl-PL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6074038"/>
                  </a:ext>
                </a:extLst>
              </a:tr>
              <a:tr h="9301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Świadczenie wychowawcze 500+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10 905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5 433 226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5362279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9167305C-F71B-4E9A-BB6E-1E000EEA4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0656" y="4284980"/>
            <a:ext cx="1098967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10314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3D2264-472D-43D6-8872-38E3A7F49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u="sng" dirty="0"/>
              <a:t>Dobry start 300+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C0214FE4-C7FE-45D3-A586-EFCBCE7A3E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533308"/>
              </p:ext>
            </p:extLst>
          </p:nvPr>
        </p:nvGraphicFramePr>
        <p:xfrm>
          <a:off x="5715000" y="822325"/>
          <a:ext cx="5678488" cy="146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9244">
                  <a:extLst>
                    <a:ext uri="{9D8B030D-6E8A-4147-A177-3AD203B41FA5}">
                      <a16:colId xmlns:a16="http://schemas.microsoft.com/office/drawing/2014/main" val="1769716676"/>
                    </a:ext>
                  </a:extLst>
                </a:gridCol>
                <a:gridCol w="2839244">
                  <a:extLst>
                    <a:ext uri="{9D8B030D-6E8A-4147-A177-3AD203B41FA5}">
                      <a16:colId xmlns:a16="http://schemas.microsoft.com/office/drawing/2014/main" val="1127059991"/>
                    </a:ext>
                  </a:extLst>
                </a:gridCol>
              </a:tblGrid>
              <a:tr h="731044">
                <a:tc>
                  <a:txBody>
                    <a:bodyPr/>
                    <a:lstStyle/>
                    <a:p>
                      <a:r>
                        <a:rPr lang="pl-PL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 świadczeń</a:t>
                      </a:r>
                    </a:p>
                  </a:txBody>
                  <a:tcPr marL="86347" marR="86347"/>
                </a:tc>
                <a:tc>
                  <a:txBody>
                    <a:bodyPr/>
                    <a:lstStyle/>
                    <a:p>
                      <a:r>
                        <a:rPr lang="pl-PL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Kwota w zł</a:t>
                      </a:r>
                    </a:p>
                  </a:txBody>
                  <a:tcPr marL="86347" marR="86347"/>
                </a:tc>
                <a:extLst>
                  <a:ext uri="{0D108BD9-81ED-4DB2-BD59-A6C34878D82A}">
                    <a16:rowId xmlns:a16="http://schemas.microsoft.com/office/drawing/2014/main" val="3095946994"/>
                  </a:ext>
                </a:extLst>
              </a:tr>
              <a:tr h="731044">
                <a:tc>
                  <a:txBody>
                    <a:bodyPr/>
                    <a:lstStyle/>
                    <a:p>
                      <a:r>
                        <a:rPr lang="pl-PL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 794</a:t>
                      </a:r>
                    </a:p>
                  </a:txBody>
                  <a:tcPr marL="86347" marR="86347"/>
                </a:tc>
                <a:tc>
                  <a:txBody>
                    <a:bodyPr/>
                    <a:lstStyle/>
                    <a:p>
                      <a:r>
                        <a:rPr lang="pl-PL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238 200</a:t>
                      </a:r>
                    </a:p>
                  </a:txBody>
                  <a:tcPr marL="86347" marR="86347"/>
                </a:tc>
                <a:extLst>
                  <a:ext uri="{0D108BD9-81ED-4DB2-BD59-A6C34878D82A}">
                    <a16:rowId xmlns:a16="http://schemas.microsoft.com/office/drawing/2014/main" val="4106291530"/>
                  </a:ext>
                </a:extLst>
              </a:tr>
            </a:tbl>
          </a:graphicData>
        </a:graphic>
      </p:graphicFrame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4E7E329-1E3C-4F81-A08E-87455095A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36725" y="3033390"/>
            <a:ext cx="3275013" cy="2248181"/>
          </a:xfrm>
        </p:spPr>
        <p:txBody>
          <a:bodyPr>
            <a:normAutofit fontScale="92500"/>
          </a:bodyPr>
          <a:lstStyle/>
          <a:p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Rządowy program z roku 2019 – wsparcie rodzin w wyposażeniu dzieci do szkoły, świadczenie jednorazowe 300zł dla każdego dziecka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20236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13F63F-6CE7-4443-AA03-D5C20D5BA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i="1" u="sng" dirty="0">
                <a:solidFill>
                  <a:schemeClr val="accent1">
                    <a:lumMod val="75000"/>
                  </a:schemeClr>
                </a:solidFill>
              </a:rPr>
              <a:t>DZIAŁALNOŚĆ W RAMACH PRACY SOCJALNEJ</a:t>
            </a:r>
            <a:br>
              <a:rPr lang="pl-PL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A01F30-84C1-40CD-8CB4-A36F60BF6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4330"/>
            <a:ext cx="9603275" cy="4664766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pl-PL" sz="4800" b="1" dirty="0"/>
              <a:t>współpraca z Sądem, Policją, służbą zdrowia, oświatą, PUP, organizacjami pozarządowymi i wszystkimi innymi instytucjami, mogącymi pomóc w rozwiązaniu problemu,</a:t>
            </a:r>
          </a:p>
          <a:p>
            <a:pPr lvl="0"/>
            <a:r>
              <a:rPr lang="pl-PL" sz="4800" b="1" dirty="0"/>
              <a:t>stały kontakt z PUP, monitorowanie ofert pracy, pozyskiwanie potwierdzeń rejestracji klientów,</a:t>
            </a:r>
          </a:p>
          <a:p>
            <a:pPr lvl="0"/>
            <a:r>
              <a:rPr lang="pl-PL" sz="4800" b="1" dirty="0"/>
              <a:t>pozyskiwanie informacji, przepisów prawnych, uprawnień, adresów osobom poszukującym pomocy w kwestiach nie należących do kompetencji Ośrodka, ale oczekujących takiej informacji od przedstawicieli administracji publicznej w gminie,</a:t>
            </a:r>
          </a:p>
          <a:p>
            <a:pPr lvl="0"/>
            <a:r>
              <a:rPr lang="pl-PL" sz="4800" b="1" dirty="0"/>
              <a:t>zgłaszanie wizyt lekarskich, pielęgniarek środowiskowych, wspólne wizyty w terenie,</a:t>
            </a:r>
          </a:p>
          <a:p>
            <a:pPr lvl="0"/>
            <a:r>
              <a:rPr lang="pl-PL" sz="4800" b="1" dirty="0"/>
              <a:t>umawianie klientów na spotkanie z prawnikiem, psychologiem, pedagogiem, psychiatrą,</a:t>
            </a:r>
          </a:p>
          <a:p>
            <a:pPr lvl="0"/>
            <a:r>
              <a:rPr lang="pl-PL" sz="4800" b="1" dirty="0"/>
              <a:t>uczestniczenie w organizowanych imprezach przez organizacje, szkoły, przedszkola  w gminie,</a:t>
            </a:r>
          </a:p>
          <a:p>
            <a:pPr lvl="0"/>
            <a:r>
              <a:rPr lang="pl-PL" sz="4800" b="1" dirty="0"/>
              <a:t>wyjazdy interwencyjne z Policją, asystentem rodziny, kuratorami sądowymi, pielęgniarką środowiskową,</a:t>
            </a:r>
          </a:p>
          <a:p>
            <a:pPr lvl="0"/>
            <a:r>
              <a:rPr lang="pl-PL" sz="4800" b="1" dirty="0"/>
              <a:t>udzielanie porad, rozmowy, ulotki, broszury,</a:t>
            </a:r>
          </a:p>
          <a:p>
            <a:pPr lvl="0"/>
            <a:r>
              <a:rPr lang="pl-PL" sz="4800" b="1" dirty="0"/>
              <a:t>kierowanie osób na komisję ds. ustalenia stopnia niepełnosprawności w Nowym Tomyślu,</a:t>
            </a:r>
          </a:p>
          <a:p>
            <a:pPr lvl="0"/>
            <a:r>
              <a:rPr lang="pl-PL" sz="4800" b="1" dirty="0"/>
              <a:t>wskazywanie możliwości uzyskania pomocy z Gminnej Komisji  Rozwiązywania Problemów Alkoholowych w Kuślinie,</a:t>
            </a:r>
          </a:p>
          <a:p>
            <a:pPr lvl="0"/>
            <a:r>
              <a:rPr lang="pl-PL" sz="4800" b="1" dirty="0"/>
              <a:t>przygotowanie różnorodnych opinii, ocen, informacji, zestawień dla potrzeb PCPR, ROPS, WUW, US, organizacji pozarządowych, podopiecznych.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520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0F33F-934D-4824-8F63-E6E6611E9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  <a:t>Strategia Integracji I rozwiązywania Problemów Społecznych w Gminie Kuślin na lata 2018-2028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C02B07-8340-40C5-B579-2287A9BDD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3714" y="185529"/>
            <a:ext cx="7002512" cy="6268279"/>
          </a:xfrm>
        </p:spPr>
        <p:txBody>
          <a:bodyPr>
            <a:normAutofit/>
          </a:bodyPr>
          <a:lstStyle/>
          <a:p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Strategia Integracji i Rozwiązywania Problemów Społecznych w Gminie Kuślin na lata 2018-2028 została przyjęta uchwałą Rady Gminy z dnia </a:t>
            </a:r>
          </a:p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14 czerwca 2018r, </a:t>
            </a:r>
          </a:p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NR XXXIX/203/2018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AE72B68-FE40-4F02-BC31-B52D30938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3009779"/>
          </a:xfrm>
        </p:spPr>
        <p:txBody>
          <a:bodyPr>
            <a:norm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91271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32EE65-49DA-4AD4-9134-07E4519F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Gminny program przeciwdziałania przemocy w rodzinie na lata 2018-2020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8592E8-0F06-43D8-B384-5FEE05C4F9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0855" y="2017343"/>
            <a:ext cx="5761179" cy="4741267"/>
          </a:xfrm>
        </p:spPr>
        <p:txBody>
          <a:bodyPr>
            <a:normAutofit lnSpcReduction="10000"/>
          </a:bodyPr>
          <a:lstStyle/>
          <a:p>
            <a:r>
              <a:rPr lang="pl-PL" sz="2300" b="1" dirty="0">
                <a:latin typeface="Calibri" panose="020F0502020204030204" pitchFamily="34" charset="0"/>
                <a:cs typeface="Calibri" panose="020F0502020204030204" pitchFamily="34" charset="0"/>
              </a:rPr>
              <a:t>Program przeciwdziałania przemocy w rodzinie oraz ochrony ofiar przemocy w rodzinie na lata 2018 - 2020 został przyjęty uchwałą nr XXXVII/190/2018 Rady Gminy Kuślin z dnia 22 marca 2018r. </a:t>
            </a:r>
          </a:p>
          <a:p>
            <a:pPr marL="0" indent="0">
              <a:buNone/>
            </a:pPr>
            <a:r>
              <a:rPr lang="pl-PL" sz="2900" b="1" dirty="0"/>
              <a:t>Celem Programu jest</a:t>
            </a:r>
            <a:r>
              <a:rPr lang="pl-PL" sz="2900" dirty="0"/>
              <a:t>:</a:t>
            </a:r>
          </a:p>
          <a:p>
            <a:pPr lvl="0"/>
            <a:r>
              <a:rPr lang="pl-PL" sz="23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Edukacja i profilaktyka społeczna.</a:t>
            </a:r>
          </a:p>
          <a:p>
            <a:pPr lvl="0"/>
            <a:r>
              <a:rPr lang="pl-PL" sz="23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Wsparcie i ochrona osób dotkniętych przemocą w rodzinie.</a:t>
            </a:r>
          </a:p>
          <a:p>
            <a:pPr lvl="0"/>
            <a:r>
              <a:rPr lang="pl-PL" sz="23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Działania wobec osób stosujących przemoc.</a:t>
            </a:r>
          </a:p>
          <a:p>
            <a:pPr lvl="0"/>
            <a:r>
              <a:rPr lang="pl-PL" sz="23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Podnoszenie kompetencji przedstawicieli podmiotów realizujących działania z zakresu przeciwdziałania przemocy.</a:t>
            </a:r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97EC136-E520-45AD-9F68-77F047206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5566194" cy="40357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3400" b="1" dirty="0">
                <a:latin typeface="Calibri" panose="020F0502020204030204" pitchFamily="34" charset="0"/>
                <a:cs typeface="Calibri" panose="020F0502020204030204" pitchFamily="34" charset="0"/>
              </a:rPr>
              <a:t>Jednym z realizatorów zadań przewidzianych w programie jest </a:t>
            </a:r>
          </a:p>
          <a:p>
            <a:pPr marL="0" indent="0">
              <a:buNone/>
            </a:pPr>
            <a:r>
              <a:rPr lang="pl-PL" sz="3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Gminny Zespół Interdyscyplinarny.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7960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9394CD-0A68-4EB2-8621-8B209DB11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Powody przyznawania pomocy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88221F04-DA07-4B95-9836-FD740CA5BA5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53223840"/>
              </p:ext>
            </p:extLst>
          </p:nvPr>
        </p:nvGraphicFramePr>
        <p:xfrm>
          <a:off x="317499" y="1378227"/>
          <a:ext cx="5662570" cy="53617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97839">
                  <a:extLst>
                    <a:ext uri="{9D8B030D-6E8A-4147-A177-3AD203B41FA5}">
                      <a16:colId xmlns:a16="http://schemas.microsoft.com/office/drawing/2014/main" val="3152410823"/>
                    </a:ext>
                  </a:extLst>
                </a:gridCol>
                <a:gridCol w="2164731">
                  <a:extLst>
                    <a:ext uri="{9D8B030D-6E8A-4147-A177-3AD203B41FA5}">
                      <a16:colId xmlns:a16="http://schemas.microsoft.com/office/drawing/2014/main" val="1545040456"/>
                    </a:ext>
                  </a:extLst>
                </a:gridCol>
              </a:tblGrid>
              <a:tr h="3180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Powody przyznania pomocy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Arial Unicode MS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rodzin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2073206833"/>
                  </a:ext>
                </a:extLst>
              </a:tr>
              <a:tr h="2626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Ubóstwo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821229827"/>
                  </a:ext>
                </a:extLst>
              </a:tr>
              <a:tr h="2626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Potrzeba ochrony macierzyństwa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1979697909"/>
                  </a:ext>
                </a:extLst>
              </a:tr>
              <a:tr h="2626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Bezrobocie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3111004585"/>
                  </a:ext>
                </a:extLst>
              </a:tr>
              <a:tr h="2626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Niepełnosprawność 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3052520566"/>
                  </a:ext>
                </a:extLst>
              </a:tr>
              <a:tr h="2626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Długotrwała lub ciężka choroba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1964282263"/>
                  </a:ext>
                </a:extLst>
              </a:tr>
              <a:tr h="2626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Narkomania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922356734"/>
                  </a:ext>
                </a:extLst>
              </a:tr>
              <a:tr h="2626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Alkoholizm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2347670473"/>
                  </a:ext>
                </a:extLst>
              </a:tr>
              <a:tr h="2626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Przemoc w rodzinie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544419362"/>
                  </a:ext>
                </a:extLst>
              </a:tr>
              <a:tr h="55565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Trudności w przystosowaniu do życia po opuszczeniu zakładu karnego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1388616903"/>
                  </a:ext>
                </a:extLst>
              </a:tr>
              <a:tr h="143455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Bezradność w sprawach opiekuńczo-wychowawczych i prowadzeniu gospodarstwa domowego w tym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495300" algn="l"/>
                        </a:tabLst>
                      </a:pPr>
                      <a:r>
                        <a:rPr lang="pl-PL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rodziny niepełne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495300" algn="l"/>
                        </a:tabLst>
                      </a:pPr>
                      <a:r>
                        <a:rPr lang="pl-PL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rodziny wielodzietne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401276854"/>
                  </a:ext>
                </a:extLst>
              </a:tr>
              <a:tr h="2626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Zdarzenie losowe i sytuacja kryzysowa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424644197"/>
                  </a:ext>
                </a:extLst>
              </a:tr>
              <a:tr h="26959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Klęska żywiołowa lub ekologiczna </a:t>
                      </a:r>
                      <a:endParaRPr lang="pl-PL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pl-PL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8951" marR="38951" marT="0" marB="0"/>
                </a:tc>
                <a:extLst>
                  <a:ext uri="{0D108BD9-81ED-4DB2-BD59-A6C34878D82A}">
                    <a16:rowId xmlns:a16="http://schemas.microsoft.com/office/drawing/2014/main" val="240505467"/>
                  </a:ext>
                </a:extLst>
              </a:tr>
            </a:tbl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832195-09E4-4397-9CC9-4AB9EFD27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1" y="2017342"/>
            <a:ext cx="4645152" cy="429069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l-PL" sz="2900" b="1" dirty="0">
                <a:latin typeface="Calibri" panose="020F0502020204030204" pitchFamily="34" charset="0"/>
                <a:cs typeface="Calibri" panose="020F0502020204030204" pitchFamily="34" charset="0"/>
              </a:rPr>
              <a:t>Pomoc społeczna, wspiera osoby i rodziny w wysiłkach zmierzających do zaspokojenia niezbędnych potrzeb i umożliwia im życie w warunkach odpowiadających godności człowieka. Prawo do świadczeń z pomocy społecznej przysługuje osobom i rodzinom, których dochód nie przekracza kryterium dochodowego określonego w ustawie o pomocy społecznej:</a:t>
            </a:r>
          </a:p>
          <a:p>
            <a:r>
              <a:rPr lang="pl-PL" sz="2900" b="1" dirty="0">
                <a:latin typeface="Calibri" panose="020F0502020204030204" pitchFamily="34" charset="0"/>
                <a:cs typeface="Calibri" panose="020F0502020204030204" pitchFamily="34" charset="0"/>
              </a:rPr>
              <a:t>Od 01 października 2018r.: </a:t>
            </a:r>
          </a:p>
          <a:p>
            <a:pPr marL="0" indent="0">
              <a:buNone/>
            </a:pPr>
            <a:r>
              <a:rPr lang="pl-PL" sz="2900" b="1" dirty="0">
                <a:latin typeface="Calibri" panose="020F0502020204030204" pitchFamily="34" charset="0"/>
                <a:cs typeface="Calibri" panose="020F0502020204030204" pitchFamily="34" charset="0"/>
              </a:rPr>
              <a:t>-osoba samotnie gospodarująca – dochód nie przekracza kwoty 701 zł;</a:t>
            </a:r>
          </a:p>
          <a:p>
            <a:pPr marL="0" indent="0">
              <a:buNone/>
            </a:pPr>
            <a:r>
              <a:rPr lang="pl-PL" sz="2900" b="1" dirty="0">
                <a:latin typeface="Calibri" panose="020F0502020204030204" pitchFamily="34" charset="0"/>
                <a:cs typeface="Calibri" panose="020F0502020204030204" pitchFamily="34" charset="0"/>
              </a:rPr>
              <a:t>-osoba w rodzinie - dochód nie przekracza kwoty 528 zł na osobę w rodzinie.</a:t>
            </a:r>
          </a:p>
          <a:p>
            <a:pPr marL="0" indent="0">
              <a:buNone/>
            </a:pPr>
            <a:endParaRPr lang="pl-PL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AB1DE3E-D03A-4365-9E4B-850760F04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5301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1FA38E-099E-4A3C-BC8A-4D2A0DD67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solidFill>
                  <a:schemeClr val="accent1">
                    <a:lumMod val="75000"/>
                  </a:schemeClr>
                </a:solidFill>
              </a:rPr>
              <a:t>Działalność gminnego zespołu interdyscyplinarnego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61E9CA4-1548-4D8C-A159-197BBF54B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4336913"/>
          </a:xfrm>
        </p:spPr>
        <p:txBody>
          <a:bodyPr>
            <a:normAutofit/>
          </a:bodyPr>
          <a:lstStyle/>
          <a:p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Uchwała  NR XXXVI/181/2018 Rady Gminy Kuślin z dnia 08 lutego  2018 roku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, określa szczegółowe zasady powoływania i odwoływania członków Zespołu Interdyscyplinarnego i szczegółowych warunków jego funkcjonowania.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Zarządzeniem nr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7/2018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 Wójt Gminy Kuślin ustanowił nowy skład GZI, który liczy 11 osób.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CFDD174-2C2A-4C1B-B6C7-C34039656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4449718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roku 2019 Gminny Zespół Interdyscyplinarny odbył 4 spotkania.</a:t>
            </a:r>
          </a:p>
          <a:p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Utworzono 6 grup roboczych, które spotkały się 6 razy.</a:t>
            </a:r>
          </a:p>
          <a:p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Założono i rozpatrywano 6 procedur NIEBIESKA KARTA</a:t>
            </a:r>
          </a:p>
          <a:p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Zakończono 6 procedur NIEBIESKA KARTA.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489228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5F1F0B-24CC-407F-B3C7-99A29A7AA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 dirty="0">
                <a:solidFill>
                  <a:schemeClr val="accent1">
                    <a:lumMod val="75000"/>
                  </a:schemeClr>
                </a:solidFill>
              </a:rPr>
              <a:t>Gminny program wspierania rodziny na lata 2018-2020 </a:t>
            </a:r>
            <a:br>
              <a:rPr lang="pl-PL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73BE31-1DB3-41F9-A374-842E0FF7FA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1061" y="2010878"/>
            <a:ext cx="5721422" cy="469472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8000" b="1" dirty="0">
                <a:latin typeface="Calibri" panose="020F0502020204030204" pitchFamily="34" charset="0"/>
                <a:cs typeface="Calibri" panose="020F0502020204030204" pitchFamily="34" charset="0"/>
              </a:rPr>
              <a:t>Gminny Program  Wspierania Rodziny  na lata 2018 - 2020 został przyjęty uchwałą nr XXXVII/189/2018 Rady Gminy Kuślin z dnia 22 marca 2018r.</a:t>
            </a:r>
          </a:p>
          <a:p>
            <a:pPr marL="0" indent="0">
              <a:buNone/>
            </a:pPr>
            <a:endParaRPr lang="pl-PL" sz="9600" b="1" dirty="0"/>
          </a:p>
          <a:p>
            <a:pPr marL="0" indent="0">
              <a:buNone/>
            </a:pPr>
            <a:r>
              <a:rPr lang="pl-PL" sz="9600" b="1" dirty="0"/>
              <a:t>Cel główny Programu:</a:t>
            </a:r>
          </a:p>
          <a:p>
            <a:pPr marL="0" indent="0">
              <a:buNone/>
            </a:pPr>
            <a:r>
              <a:rPr lang="pl-PL" sz="9600" b="1" dirty="0">
                <a:solidFill>
                  <a:schemeClr val="accent1">
                    <a:lumMod val="75000"/>
                  </a:schemeClr>
                </a:solidFill>
              </a:rPr>
              <a:t>Wsparcie rodzin przeżywających trudności w wypełnianiu    funkcji    opiekuńczo – wychowawczych.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D952203-CA33-4DF9-ACDE-A00CC9405B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pl-PL" sz="7400" b="1" dirty="0">
                <a:latin typeface="Calibri" panose="020F0502020204030204" pitchFamily="34" charset="0"/>
                <a:cs typeface="Calibri" panose="020F0502020204030204" pitchFamily="34" charset="0"/>
              </a:rPr>
              <a:t>Założeniem programu, jest lokalny system wsparcia rodziny naturalnej na etapie, kiedy problemy się zaczynają oraz eliminowanie takich sytuacji, kiedy dziecko musi opuścić własną rodzinę. W przypadku rodzin prawidłowo funkcjonujących, istotną kwestią jest prowadzenie działań osłonowych, profilaktycznych.</a:t>
            </a:r>
          </a:p>
          <a:p>
            <a:r>
              <a:rPr lang="pl-PL" sz="7400" b="1" dirty="0">
                <a:latin typeface="Calibri" panose="020F0502020204030204" pitchFamily="34" charset="0"/>
                <a:cs typeface="Calibri" panose="020F0502020204030204" pitchFamily="34" charset="0"/>
              </a:rPr>
              <a:t>W Gminie Kuślin zatrudniony jest ASYSTENT RODZINY który wraz z innymi pracownikami i instytucjami realizuje program. </a:t>
            </a:r>
          </a:p>
          <a:p>
            <a:r>
              <a:rPr lang="pl-PL" sz="8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2019 asystent rodziny pracował z 11 rodzinami w których wychowuje się 26 dzieci.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74516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9C2D9B-DFBF-470A-BE69-43F8EDDCA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1" u="sng" dirty="0">
                <a:solidFill>
                  <a:schemeClr val="accent1">
                    <a:lumMod val="75000"/>
                  </a:schemeClr>
                </a:solidFill>
              </a:rPr>
              <a:t>SPRAWY PRACOWNICZE</a:t>
            </a:r>
            <a:br>
              <a:rPr lang="pl-PL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B3EB5B-4102-4FD6-8DC0-D75929AB6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3714" y="1"/>
            <a:ext cx="6012470" cy="6506816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pl-PL" sz="6400" b="1" u="sng" dirty="0"/>
          </a:p>
          <a:p>
            <a:pPr marL="0" indent="0">
              <a:buNone/>
            </a:pPr>
            <a:endParaRPr lang="pl-PL" sz="7200" dirty="0"/>
          </a:p>
          <a:p>
            <a:pPr lvl="0"/>
            <a:r>
              <a:rPr lang="pl-PL" sz="7200" b="1" dirty="0">
                <a:latin typeface="Calibri" panose="020F0502020204030204" pitchFamily="34" charset="0"/>
                <a:cs typeface="Calibri" panose="020F0502020204030204" pitchFamily="34" charset="0"/>
              </a:rPr>
              <a:t>4 osoby posiadają wykształcenie wyższe magisterskie,</a:t>
            </a:r>
          </a:p>
          <a:p>
            <a:pPr lvl="0"/>
            <a:r>
              <a:rPr lang="pl-PL" sz="7200" b="1" dirty="0">
                <a:latin typeface="Calibri" panose="020F0502020204030204" pitchFamily="34" charset="0"/>
                <a:cs typeface="Calibri" panose="020F0502020204030204" pitchFamily="34" charset="0"/>
              </a:rPr>
              <a:t>4 osoby  posiadają wykształcenie policealne,</a:t>
            </a:r>
          </a:p>
          <a:p>
            <a:pPr lvl="0"/>
            <a:r>
              <a:rPr lang="pl-PL" sz="7200" b="1" dirty="0">
                <a:latin typeface="Calibri" panose="020F0502020204030204" pitchFamily="34" charset="0"/>
                <a:cs typeface="Calibri" panose="020F0502020204030204" pitchFamily="34" charset="0"/>
              </a:rPr>
              <a:t>1 osoba jest Społecznym Kuratorem Sądowym,</a:t>
            </a:r>
          </a:p>
          <a:p>
            <a:pPr lvl="0"/>
            <a:r>
              <a:rPr lang="pl-PL" sz="7200" b="1" dirty="0">
                <a:latin typeface="Calibri" panose="020F0502020204030204" pitchFamily="34" charset="0"/>
                <a:cs typeface="Calibri" panose="020F0502020204030204" pitchFamily="34" charset="0"/>
              </a:rPr>
              <a:t>2 osoby posiadają specjalizację z zakresu organizacji pomocy społecznej,</a:t>
            </a:r>
          </a:p>
          <a:p>
            <a:pPr lvl="0"/>
            <a:r>
              <a:rPr lang="pl-PL" sz="7200" b="1" dirty="0">
                <a:latin typeface="Calibri" panose="020F0502020204030204" pitchFamily="34" charset="0"/>
                <a:cs typeface="Calibri" panose="020F0502020204030204" pitchFamily="34" charset="0"/>
              </a:rPr>
              <a:t>1 osoba rozpoczęła studia licencjackie – obecnie III rok studiów</a:t>
            </a:r>
          </a:p>
          <a:p>
            <a:pPr lvl="0"/>
            <a:endParaRPr lang="pl-PL" sz="7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200" b="1" dirty="0">
                <a:latin typeface="Calibri" panose="020F0502020204030204" pitchFamily="34" charset="0"/>
                <a:cs typeface="Calibri" panose="020F0502020204030204" pitchFamily="34" charset="0"/>
              </a:rPr>
              <a:t>Pracownicy uczestniczyli w szkoleniach organizowanych przez  PCPR, WUW, WOKISS oraz innych specjalistycznych, organizowanych przez centra szkoleniowe, podnoszące umiejętności zawodowe.</a:t>
            </a:r>
          </a:p>
          <a:p>
            <a:pPr marL="0" indent="0">
              <a:buNone/>
            </a:pPr>
            <a:endParaRPr lang="pl-PL" sz="7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l-PL" sz="4800" b="1" dirty="0"/>
          </a:p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A9F99AE-F2D4-4570-BB06-5ECCBC45D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pl-PL" sz="1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Gminnym Ośrodku Pomocy </a:t>
            </a:r>
          </a:p>
          <a:p>
            <a:pPr>
              <a:lnSpc>
                <a:spcPct val="100000"/>
              </a:lnSpc>
            </a:pPr>
            <a:r>
              <a:rPr lang="pl-PL" sz="1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Społecznej w Kuślinie zatrudnionych jest wraz z Kierownikiem 10 osób w oparciu </a:t>
            </a:r>
          </a:p>
          <a:p>
            <a:pPr>
              <a:lnSpc>
                <a:spcPct val="100000"/>
              </a:lnSpc>
            </a:pPr>
            <a:r>
              <a:rPr lang="pl-PL" sz="1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umowę o pracę w pełnym wymiarze czasu.</a:t>
            </a:r>
          </a:p>
        </p:txBody>
      </p:sp>
    </p:spTree>
    <p:extLst>
      <p:ext uri="{BB962C8B-B14F-4D97-AF65-F5344CB8AC3E}">
        <p14:creationId xmlns:p14="http://schemas.microsoft.com/office/powerpoint/2010/main" val="17779749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707427-F1AF-4B75-84F9-E1988C738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i="1" u="sng" dirty="0">
                <a:solidFill>
                  <a:schemeClr val="accent1">
                    <a:lumMod val="75000"/>
                  </a:schemeClr>
                </a:solidFill>
              </a:rPr>
              <a:t>IMPREZY INTEGRACYJNE, SPOTKANIA, WSPÓŁPRACA Z INNYMI INSTYTUCJAMI</a:t>
            </a:r>
            <a:endParaRPr lang="pl-P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0EB470-521C-4AF6-9008-60CC65E90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5183" y="0"/>
            <a:ext cx="6414051" cy="6559825"/>
          </a:xfrm>
        </p:spPr>
        <p:txBody>
          <a:bodyPr>
            <a:normAutofit/>
          </a:bodyPr>
          <a:lstStyle/>
          <a:p>
            <a:pPr lvl="0"/>
            <a:endParaRPr lang="pl-PL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  <a:t>- uczestnictwo w powiatowych i gminnych obchodach Dnia Seniora, Dnia Inwalidy,</a:t>
            </a:r>
          </a:p>
          <a:p>
            <a:pPr lvl="0"/>
            <a:r>
              <a:rPr 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  <a:t>- uczestnictwo w spotkaniach i imprezach okolicznościowych, realizowanych przez Ośrodek Szkolenia i Wychowania w Chraplewie,</a:t>
            </a:r>
          </a:p>
          <a:p>
            <a:pPr lvl="0"/>
            <a:r>
              <a:rPr 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  <a:t>- uczestnictwo w spotkaniach okolicznościowych organizowanych w Szkole w Wąsowie oraz Michorzewie,</a:t>
            </a:r>
          </a:p>
          <a:p>
            <a:pPr lvl="0"/>
            <a:r>
              <a:rPr 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  <a:t>- uczestnictwo w Dożynkach </a:t>
            </a:r>
            <a:r>
              <a:rPr lang="pl-PL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Gminno</a:t>
            </a:r>
            <a:r>
              <a:rPr 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  <a:t> - Parafialnych w Wąsowie,</a:t>
            </a:r>
          </a:p>
          <a:p>
            <a:pPr lvl="0"/>
            <a:r>
              <a:rPr 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  <a:t>-podjęto współpracę ze Stowarzyszeniem „Spraw Uśmiech”,</a:t>
            </a:r>
          </a:p>
          <a:p>
            <a:pPr lvl="0"/>
            <a:r>
              <a:rPr 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  <a:t>- uczestniczyliśmy w projekcie „Powiat Nowotomyski stawia na rodzinę”,</a:t>
            </a:r>
          </a:p>
          <a:p>
            <a:pPr lvl="0"/>
            <a:r>
              <a:rPr 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  <a:t>- uczestnictwo i doping podczas zmagań sportowych seniorów w Nowym Tomyślu.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3FA61DB-B47E-4E50-AEAD-52F4C5904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56030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B270A2-E3EE-4B5B-9BD7-8026C73E1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1" u="sng" dirty="0">
                <a:solidFill>
                  <a:schemeClr val="accent1">
                    <a:lumMod val="75000"/>
                  </a:schemeClr>
                </a:solidFill>
              </a:rPr>
              <a:t>INNE DZIAŁANIA GOPS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2B57CE-EFF3-4793-B146-9DF30AABC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3714" y="139700"/>
            <a:ext cx="6012470" cy="6527800"/>
          </a:xfrm>
        </p:spPr>
        <p:txBody>
          <a:bodyPr>
            <a:normAutofit fontScale="40000" lnSpcReduction="20000"/>
          </a:bodyPr>
          <a:lstStyle/>
          <a:p>
            <a:pPr marL="0" lvl="0" indent="0">
              <a:buNone/>
            </a:pPr>
            <a:endParaRPr lang="pl-PL" b="1" dirty="0"/>
          </a:p>
          <a:p>
            <a:pPr lvl="0" algn="just"/>
            <a:r>
              <a:rPr lang="pl-PL" sz="3500" b="1" dirty="0">
                <a:latin typeface="Calibri" panose="020F0502020204030204" pitchFamily="34" charset="0"/>
                <a:cs typeface="Calibri" panose="020F0502020204030204" pitchFamily="34" charset="0"/>
              </a:rPr>
              <a:t>Zakupiono drobny sprzęt gastronomiczny służący przygotowywaniu posiłków dla dzieci przez Stołówkę Zespołu Szkoły Podstawowej i Przedszkola w Wąsowie.</a:t>
            </a:r>
          </a:p>
          <a:p>
            <a:pPr lvl="0" algn="just"/>
            <a:r>
              <a:rPr lang="pl-PL" sz="3500" b="1" dirty="0">
                <a:latin typeface="Calibri" panose="020F0502020204030204" pitchFamily="34" charset="0"/>
                <a:cs typeface="Calibri" panose="020F0502020204030204" pitchFamily="34" charset="0"/>
              </a:rPr>
              <a:t> Podjęto współpracę ze Stowarzyszeniem „Spraw Uśmiech” w wyniku czego przekazano w okresie letnim 28 rodzinom z dziećmi plecaki i przybory szkolne.</a:t>
            </a:r>
          </a:p>
          <a:p>
            <a:pPr lvl="0" algn="just"/>
            <a:r>
              <a:rPr lang="pl-PL" sz="3500" b="1" dirty="0">
                <a:latin typeface="Calibri" panose="020F0502020204030204" pitchFamily="34" charset="0"/>
                <a:cs typeface="Calibri" panose="020F0502020204030204" pitchFamily="34" charset="0"/>
              </a:rPr>
              <a:t>Uczestniczyliśmy w projekcie „Powiat Nowotomyski stawia na rodzinę” w ramach którego w Gminie Kuślin,  Fundacja Aktywności Lokalnej zapraszała dzieci, młodzież i ich opiekunów do skorzystania z poradnictwa psychologiczno-pedagogicznego. Dyżury odbywały się w piątki od 10.00 -14.00 w GOPS w Kuślinie.</a:t>
            </a:r>
          </a:p>
          <a:p>
            <a:pPr lvl="0" algn="just"/>
            <a:r>
              <a:rPr lang="pl-PL" sz="3500" b="1" dirty="0">
                <a:latin typeface="Calibri" panose="020F0502020204030204" pitchFamily="34" charset="0"/>
                <a:cs typeface="Calibri" panose="020F0502020204030204" pitchFamily="34" charset="0"/>
              </a:rPr>
              <a:t>Powiatowe Centrum Pomocy Rodzinie w Nowym Tomyślu, zorganizowało cykl 3 spotkań dla rodziców „MY TEŻ MOŻEMY POMÓC”. Tematem spotkań było stosowanie właściwych metod wychowawczych w stosunku do dzieci oraz promowanie prawidłowego funkcjonowania rodziny.</a:t>
            </a:r>
          </a:p>
          <a:p>
            <a:pPr lvl="0" algn="just"/>
            <a:r>
              <a:rPr lang="pl-PL" sz="3500" b="1" dirty="0">
                <a:latin typeface="Calibri" panose="020F0502020204030204" pitchFamily="34" charset="0"/>
                <a:cs typeface="Calibri" panose="020F0502020204030204" pitchFamily="34" charset="0"/>
              </a:rPr>
              <a:t>Celem wsparcia seniorów Urząd Gminy wraz z Gminnym Ośrodkiem Pomocy Społecznej w Kuślinie, zorganizowali kurs komputerowy skierowany do mieszkańców naszej gminy, powyżej 65 roku życia. Kurs ten realizowany był w ramach projektu "Cyfrowa Wielkopolska" współfinansowany ze środków Unii Europejskiej w ramach Europejskiego Funduszu Rozwoju Regionalnego w ramach Programu Operacyjnego Polska Cyfrowa na lata 2014-2020. Celem szkolenia był rozwój kompetencji cyfrowych. Uczestnicy kursu otrzymali na własność tablety.</a:t>
            </a:r>
          </a:p>
          <a:p>
            <a:pPr lvl="0" algn="just"/>
            <a:r>
              <a:rPr lang="pl-PL" sz="3500" b="1" dirty="0">
                <a:latin typeface="Calibri" panose="020F0502020204030204" pitchFamily="34" charset="0"/>
                <a:cs typeface="Calibri" panose="020F0502020204030204" pitchFamily="34" charset="0"/>
              </a:rPr>
              <a:t>W roku 2019 zakupiono między innymi książkę „ Przeciwdziałanie przemocy w rodzinie” oraz materiały profilaktyczne „Uzależnienia zagrożenia i choroby XXI wieku”, „Profilaktyka zdrowia psychicznego”.</a:t>
            </a:r>
          </a:p>
          <a:p>
            <a:pPr lvl="0" algn="just"/>
            <a:r>
              <a:rPr lang="pl-PL" sz="3500" b="1" dirty="0">
                <a:latin typeface="Calibri" panose="020F0502020204030204" pitchFamily="34" charset="0"/>
                <a:cs typeface="Calibri" panose="020F0502020204030204" pitchFamily="34" charset="0"/>
              </a:rPr>
              <a:t>Realizujemy wraz z Powiatowym Urzędem Pracy w Nowym Tomyślu oraz Urzędem Gminy w Kuślinie program „Prace społecznie użyteczne”.</a:t>
            </a:r>
          </a:p>
          <a:p>
            <a:pPr lvl="0" algn="just"/>
            <a:r>
              <a:rPr lang="pl-PL" sz="3500" b="1" dirty="0">
                <a:latin typeface="Calibri" panose="020F0502020204030204" pitchFamily="34" charset="0"/>
                <a:cs typeface="Calibri" panose="020F0502020204030204" pitchFamily="34" charset="0"/>
              </a:rPr>
              <a:t>W grudniu 2019r., w ramach gminnej akcji „Daj radość – podziel się prezentem” przygotowano paczki świąteczne z zabawkami i słodyczami dla dzieci z ubogich rodzin oraz paczki żywnościowe  dla seniorów.</a:t>
            </a:r>
          </a:p>
          <a:p>
            <a:r>
              <a:rPr lang="pl-PL" sz="35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4E5926F-160B-48B6-A0DA-3401113B5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85447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C5F6197C-AE8C-4B89-A06F-45C419E8E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   Dziękuję za uwagę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EBFBAE-F36D-4BD0-A4A2-BD2557C03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sz="4400" dirty="0"/>
          </a:p>
          <a:p>
            <a:pPr algn="ctr"/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>Anna Kędziora </a:t>
            </a:r>
          </a:p>
          <a:p>
            <a:pPr algn="ctr"/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>Kierownik Gminnego Ośrodka Pomocy Społecznej  </a:t>
            </a:r>
          </a:p>
          <a:p>
            <a:pPr algn="ctr"/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>w Kuślinie</a:t>
            </a:r>
          </a:p>
        </p:txBody>
      </p:sp>
    </p:spTree>
    <p:extLst>
      <p:ext uri="{BB962C8B-B14F-4D97-AF65-F5344CB8AC3E}">
        <p14:creationId xmlns:p14="http://schemas.microsoft.com/office/powerpoint/2010/main" val="3120515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CD73C9-3B3F-4CA7-BA78-A45A98B7E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Rzeczywista liczba rodzin i osób objętych pomocą społeczną w 2019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1B2CEBED-9FFF-4730-8410-2AFE244639B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66969083"/>
              </p:ext>
            </p:extLst>
          </p:nvPr>
        </p:nvGraphicFramePr>
        <p:xfrm>
          <a:off x="1473200" y="2133600"/>
          <a:ext cx="8128000" cy="206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300">
                  <a:extLst>
                    <a:ext uri="{9D8B030D-6E8A-4147-A177-3AD203B41FA5}">
                      <a16:colId xmlns:a16="http://schemas.microsoft.com/office/drawing/2014/main" val="2762540115"/>
                    </a:ext>
                  </a:extLst>
                </a:gridCol>
                <a:gridCol w="4076700">
                  <a:extLst>
                    <a:ext uri="{9D8B030D-6E8A-4147-A177-3AD203B41FA5}">
                      <a16:colId xmlns:a16="http://schemas.microsoft.com/office/drawing/2014/main" val="2059349275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r>
                        <a:rPr lang="pl-PL" dirty="0"/>
                        <a:t>Wyszczególnienie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Liczba rodzin i osób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358953"/>
                  </a:ext>
                </a:extLst>
              </a:tr>
              <a:tr h="1270000">
                <a:tc>
                  <a:txBody>
                    <a:bodyPr/>
                    <a:lstStyle/>
                    <a:p>
                      <a:r>
                        <a:rPr lang="pl-PL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rodzin objętych pomocą społeczną bez względu na rodzaj i formę oraz źródło finansowania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3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 154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132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299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B888E7-5AC0-4FCF-82D8-65F181837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447800"/>
            <a:ext cx="2793158" cy="1600200"/>
          </a:xfrm>
        </p:spPr>
        <p:txBody>
          <a:bodyPr>
            <a:normAutofit fontScale="90000"/>
          </a:bodyPr>
          <a:lstStyle/>
          <a:p>
            <a:r>
              <a:rPr lang="pl-PL" sz="2700" b="1" i="1" u="sng" dirty="0"/>
              <a:t>ŚWIADCZENIA REALIZOWANE NA PODSTAWIE USTAWY O POMOCY SPOŁECZNEJ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0F68819-F0F6-454F-BED0-A69CE53B75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7908162"/>
              </p:ext>
            </p:extLst>
          </p:nvPr>
        </p:nvGraphicFramePr>
        <p:xfrm>
          <a:off x="5791200" y="1092200"/>
          <a:ext cx="5963479" cy="2336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80464">
                  <a:extLst>
                    <a:ext uri="{9D8B030D-6E8A-4147-A177-3AD203B41FA5}">
                      <a16:colId xmlns:a16="http://schemas.microsoft.com/office/drawing/2014/main" val="900637933"/>
                    </a:ext>
                  </a:extLst>
                </a:gridCol>
                <a:gridCol w="1458045">
                  <a:extLst>
                    <a:ext uri="{9D8B030D-6E8A-4147-A177-3AD203B41FA5}">
                      <a16:colId xmlns:a16="http://schemas.microsoft.com/office/drawing/2014/main" val="2838787549"/>
                    </a:ext>
                  </a:extLst>
                </a:gridCol>
                <a:gridCol w="1824970">
                  <a:extLst>
                    <a:ext uri="{9D8B030D-6E8A-4147-A177-3AD203B41FA5}">
                      <a16:colId xmlns:a16="http://schemas.microsoft.com/office/drawing/2014/main" val="3119275201"/>
                    </a:ext>
                  </a:extLst>
                </a:gridCol>
              </a:tblGrid>
              <a:tr h="1291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osób, którym przyznano świadczenie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świadczeń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Kwota ogółem w zł</a:t>
                      </a:r>
                      <a:endParaRPr lang="pl-PL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35" marR="39135" marT="0" marB="0"/>
                </a:tc>
                <a:extLst>
                  <a:ext uri="{0D108BD9-81ED-4DB2-BD59-A6C34878D82A}">
                    <a16:rowId xmlns:a16="http://schemas.microsoft.com/office/drawing/2014/main" val="2303085652"/>
                  </a:ext>
                </a:extLst>
              </a:tr>
              <a:tr h="1045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407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227 022</a:t>
                      </a:r>
                    </a:p>
                  </a:txBody>
                  <a:tcPr marL="39135" marR="39135" marT="0" marB="0"/>
                </a:tc>
                <a:extLst>
                  <a:ext uri="{0D108BD9-81ED-4DB2-BD59-A6C34878D82A}">
                    <a16:rowId xmlns:a16="http://schemas.microsoft.com/office/drawing/2014/main" val="1878944319"/>
                  </a:ext>
                </a:extLst>
              </a:tr>
            </a:tbl>
          </a:graphicData>
        </a:graphic>
      </p:graphicFrame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977CBAC-5FD4-47EE-9D40-52D9FF19C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sz="4400" dirty="0"/>
          </a:p>
          <a:p>
            <a:endParaRPr lang="pl-PL" sz="4400" dirty="0"/>
          </a:p>
          <a:p>
            <a:r>
              <a:rPr lang="pl-PL" sz="4400" b="1" dirty="0"/>
              <a:t>Zasiłek</a:t>
            </a:r>
          </a:p>
          <a:p>
            <a:r>
              <a:rPr lang="pl-PL" sz="4400" b="1" dirty="0"/>
              <a:t>stały</a:t>
            </a:r>
          </a:p>
        </p:txBody>
      </p:sp>
    </p:spTree>
    <p:extLst>
      <p:ext uri="{BB962C8B-B14F-4D97-AF65-F5344CB8AC3E}">
        <p14:creationId xmlns:p14="http://schemas.microsoft.com/office/powerpoint/2010/main" val="1577977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3108E86-E38D-4DD2-A8EB-785330D94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b="1" i="1" u="sng" dirty="0"/>
              <a:t>ŚWIADCZENIA REALIZOWANE NA PODSTAWIE USTAWY O POMOCY SPOŁECZNEJ</a:t>
            </a:r>
            <a:br>
              <a:rPr lang="pl-PL" b="1" u="sng" dirty="0"/>
            </a:br>
            <a:endParaRPr lang="pl-PL" b="1" i="1" u="sng" dirty="0"/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11239A09-CF53-419D-A810-B96CA75511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840094"/>
              </p:ext>
            </p:extLst>
          </p:nvPr>
        </p:nvGraphicFramePr>
        <p:xfrm>
          <a:off x="5729681" y="2146852"/>
          <a:ext cx="5773206" cy="27545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49265">
                  <a:extLst>
                    <a:ext uri="{9D8B030D-6E8A-4147-A177-3AD203B41FA5}">
                      <a16:colId xmlns:a16="http://schemas.microsoft.com/office/drawing/2014/main" val="1618638578"/>
                    </a:ext>
                  </a:extLst>
                </a:gridCol>
                <a:gridCol w="1378499">
                  <a:extLst>
                    <a:ext uri="{9D8B030D-6E8A-4147-A177-3AD203B41FA5}">
                      <a16:colId xmlns:a16="http://schemas.microsoft.com/office/drawing/2014/main" val="3784554614"/>
                    </a:ext>
                  </a:extLst>
                </a:gridCol>
                <a:gridCol w="1745442">
                  <a:extLst>
                    <a:ext uri="{9D8B030D-6E8A-4147-A177-3AD203B41FA5}">
                      <a16:colId xmlns:a16="http://schemas.microsoft.com/office/drawing/2014/main" val="176313637"/>
                    </a:ext>
                  </a:extLst>
                </a:gridCol>
              </a:tblGrid>
              <a:tr h="167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osób, którym przyznano świadczenie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28" marR="391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świadczeń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28" marR="3912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Kwota ogółem w zł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28" marR="39128" marT="0" marB="0"/>
                </a:tc>
                <a:extLst>
                  <a:ext uri="{0D108BD9-81ED-4DB2-BD59-A6C34878D82A}">
                    <a16:rowId xmlns:a16="http://schemas.microsoft.com/office/drawing/2014/main" val="33697059"/>
                  </a:ext>
                </a:extLst>
              </a:tr>
              <a:tr h="1079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9128" marR="391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39128" marR="391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39 451</a:t>
                      </a:r>
                    </a:p>
                  </a:txBody>
                  <a:tcPr marL="39128" marR="39128" marT="0" marB="0"/>
                </a:tc>
                <a:extLst>
                  <a:ext uri="{0D108BD9-81ED-4DB2-BD59-A6C34878D82A}">
                    <a16:rowId xmlns:a16="http://schemas.microsoft.com/office/drawing/2014/main" val="1451592908"/>
                  </a:ext>
                </a:extLst>
              </a:tr>
            </a:tbl>
          </a:graphicData>
        </a:graphic>
      </p:graphicFrame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3F0B32B7-FDA9-4EB7-AED8-C96ECA93D30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l-PL" sz="4400" dirty="0"/>
          </a:p>
          <a:p>
            <a:endParaRPr lang="pl-PL" sz="4400" dirty="0"/>
          </a:p>
          <a:p>
            <a:r>
              <a:rPr lang="pl-PL" sz="4000" b="1" dirty="0"/>
              <a:t>Zasiłek okresowy</a:t>
            </a:r>
          </a:p>
        </p:txBody>
      </p:sp>
    </p:spTree>
    <p:extLst>
      <p:ext uri="{BB962C8B-B14F-4D97-AF65-F5344CB8AC3E}">
        <p14:creationId xmlns:p14="http://schemas.microsoft.com/office/powerpoint/2010/main" val="686622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CF8D2736-E3BA-41F7-8D15-B9ED30ECF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i="1" u="sng" dirty="0"/>
              <a:t>ŚWIADCZENIA REALIZOWANE NA PODSTAWIE USTAWY O POMOCY SPOŁECZNEJ</a:t>
            </a:r>
            <a:br>
              <a:rPr lang="pl-PL" dirty="0"/>
            </a:br>
            <a:endParaRPr lang="pl-PL" dirty="0"/>
          </a:p>
        </p:txBody>
      </p:sp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889DFB37-C1AA-4C37-BE0A-111671D23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1146" y="444818"/>
            <a:ext cx="5190065" cy="55749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4200" b="1" i="1" dirty="0">
                <a:latin typeface="Calibri" panose="020F0502020204030204" pitchFamily="34" charset="0"/>
                <a:cs typeface="Calibri" panose="020F0502020204030204" pitchFamily="34" charset="0"/>
              </a:rPr>
              <a:t>Zasiłek celowy </a:t>
            </a:r>
            <a:endParaRPr lang="pl-PL" sz="4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2900" dirty="0">
                <a:latin typeface="Calibri" panose="020F0502020204030204" pitchFamily="34" charset="0"/>
                <a:cs typeface="Calibri" panose="020F0502020204030204" pitchFamily="34" charset="0"/>
              </a:rPr>
              <a:t>W celu zaspokojenia niezbędnej potrzeby bytowej może być przyznany zasiłek celowy. Zasiłek celowy może być przyznany w szczególności na pokrycie części lub całości kosztów zakupu żywności, leków i leczenia, opału, odzieży, niezbędnych przedmiotów użytku domowego, drobnych remontów i napraw w mieszkaniu, a także kosztów pogrzebu. </a:t>
            </a:r>
          </a:p>
          <a:p>
            <a:pPr marL="0" indent="0">
              <a:buNone/>
            </a:pPr>
            <a:r>
              <a:rPr lang="pl-PL" sz="2900" b="1" i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pl-PL" sz="3800" b="1" i="1" dirty="0">
                <a:latin typeface="Calibri" panose="020F0502020204030204" pitchFamily="34" charset="0"/>
                <a:cs typeface="Calibri" panose="020F0502020204030204" pitchFamily="34" charset="0"/>
              </a:rPr>
              <a:t>Zasiłek celowy specjalny</a:t>
            </a:r>
            <a:endParaRPr lang="pl-PL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2900" dirty="0">
                <a:latin typeface="Calibri" panose="020F0502020204030204" pitchFamily="34" charset="0"/>
                <a:cs typeface="Calibri" panose="020F0502020204030204" pitchFamily="34" charset="0"/>
              </a:rPr>
              <a:t>W szczególnie uzasadnionych przypadkach osobie albo rodzinie o dochodach przekraczających kryterium dochodowe może być przyznany specjalny zasiłek celowy w wysokości nieprzekraczającej odpowiednio kryterium dochodowego osoby samotnie gospodarującej lub rodziny, który nie podlega zwrotowi;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7A9AF8D6-7D2B-4113-93B2-EAF01C818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Zasiłek celowy i zasiłek celowy specjalny </a:t>
            </a:r>
          </a:p>
          <a:p>
            <a:r>
              <a:rPr lang="pl-PL" sz="4400" b="1" i="1" dirty="0"/>
              <a:t> </a:t>
            </a:r>
            <a:endParaRPr lang="pl-PL" sz="4400" dirty="0"/>
          </a:p>
          <a:p>
            <a:endParaRPr lang="pl-PL" sz="4400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5BE28992-E406-403F-A3A1-6B3CAA14D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018080"/>
              </p:ext>
            </p:extLst>
          </p:nvPr>
        </p:nvGraphicFramePr>
        <p:xfrm>
          <a:off x="245660" y="4735773"/>
          <a:ext cx="5535486" cy="19789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32644">
                  <a:extLst>
                    <a:ext uri="{9D8B030D-6E8A-4147-A177-3AD203B41FA5}">
                      <a16:colId xmlns:a16="http://schemas.microsoft.com/office/drawing/2014/main" val="707961866"/>
                    </a:ext>
                  </a:extLst>
                </a:gridCol>
                <a:gridCol w="1702842">
                  <a:extLst>
                    <a:ext uri="{9D8B030D-6E8A-4147-A177-3AD203B41FA5}">
                      <a16:colId xmlns:a16="http://schemas.microsoft.com/office/drawing/2014/main" val="2300122348"/>
                    </a:ext>
                  </a:extLst>
                </a:gridCol>
              </a:tblGrid>
              <a:tr h="786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800" b="1" dirty="0">
                          <a:effectLst/>
                        </a:rPr>
                        <a:t>Liczba osób, którym przyznano świadczenie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800" b="1" dirty="0">
                          <a:effectLst/>
                        </a:rPr>
                        <a:t>Kwota ogółem   w zł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898760374"/>
                  </a:ext>
                </a:extLst>
              </a:tr>
              <a:tr h="11924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Zasiłek celowy                        137          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Zasiłek celowy specjalny          55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58 058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55 620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984484732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9C6638AB-F6D7-4C0C-8781-CBD19C162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842" y="562648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623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FE2F31C-0836-4BE7-BBFF-B445652FC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u="sng" dirty="0"/>
              <a:t>ŚWIADCZENIA REALIZOWANE NA PODSTAWIE USTAWY O POMOCY SPOŁECZNEJ</a:t>
            </a:r>
          </a:p>
        </p:txBody>
      </p:sp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9AC5A29B-BD12-4E80-975C-FF3CF1797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pPr lvl="3"/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C7539428-CFD4-4F78-8160-F950820C3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69635" y="3342068"/>
            <a:ext cx="3275013" cy="2248181"/>
          </a:xfrm>
        </p:spPr>
        <p:txBody>
          <a:bodyPr/>
          <a:lstStyle/>
          <a:p>
            <a:r>
              <a:rPr lang="pl-PL" sz="2800" b="1" dirty="0"/>
              <a:t>Zasiłek celowy – zdarzenie losowe, sytuacja kryzysowa</a:t>
            </a:r>
          </a:p>
          <a:p>
            <a:endParaRPr lang="pl-PL" dirty="0"/>
          </a:p>
        </p:txBody>
      </p:sp>
      <p:graphicFrame>
        <p:nvGraphicFramePr>
          <p:cNvPr id="18" name="Tabela 17">
            <a:extLst>
              <a:ext uri="{FF2B5EF4-FFF2-40B4-BE49-F238E27FC236}">
                <a16:creationId xmlns:a16="http://schemas.microsoft.com/office/drawing/2014/main" id="{5B5999FB-81E6-4FFE-95C5-FCD74FEFC6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82528"/>
              </p:ext>
            </p:extLst>
          </p:nvPr>
        </p:nvGraphicFramePr>
        <p:xfrm>
          <a:off x="5459398" y="2811439"/>
          <a:ext cx="5922729" cy="30389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8042">
                  <a:extLst>
                    <a:ext uri="{9D8B030D-6E8A-4147-A177-3AD203B41FA5}">
                      <a16:colId xmlns:a16="http://schemas.microsoft.com/office/drawing/2014/main" val="3217430572"/>
                    </a:ext>
                  </a:extLst>
                </a:gridCol>
                <a:gridCol w="1679235">
                  <a:extLst>
                    <a:ext uri="{9D8B030D-6E8A-4147-A177-3AD203B41FA5}">
                      <a16:colId xmlns:a16="http://schemas.microsoft.com/office/drawing/2014/main" val="1921832427"/>
                    </a:ext>
                  </a:extLst>
                </a:gridCol>
                <a:gridCol w="1865452">
                  <a:extLst>
                    <a:ext uri="{9D8B030D-6E8A-4147-A177-3AD203B41FA5}">
                      <a16:colId xmlns:a16="http://schemas.microsoft.com/office/drawing/2014/main" val="831125600"/>
                    </a:ext>
                  </a:extLst>
                </a:gridCol>
              </a:tblGrid>
              <a:tr h="19061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Liczba osób, którym przyznano świadczenie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Liczba świadczeń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Kwota ogółem w zł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259709874"/>
                  </a:ext>
                </a:extLst>
              </a:tr>
              <a:tr h="1132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4 000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711916518"/>
                  </a:ext>
                </a:extLst>
              </a:tr>
            </a:tbl>
          </a:graphicData>
        </a:graphic>
      </p:graphicFrame>
      <p:sp>
        <p:nvSpPr>
          <p:cNvPr id="19" name="Rectangle 2">
            <a:extLst>
              <a:ext uri="{FF2B5EF4-FFF2-40B4-BE49-F238E27FC236}">
                <a16:creationId xmlns:a16="http://schemas.microsoft.com/office/drawing/2014/main" id="{66F51ED3-6C38-4CEF-BE8D-74FBA12B1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2037" y="3889967"/>
            <a:ext cx="10820410" cy="46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2000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44588604-4880-4F68-A07C-CAFE8425F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i="1" u="sng" dirty="0"/>
              <a:t>ŚWIADCZENIA REALIZOWANE NA PODSTAWIE USTAWY O POMOCY SPOŁECZNEJ</a:t>
            </a:r>
            <a:endParaRPr lang="pl-PL" dirty="0"/>
          </a:p>
        </p:txBody>
      </p:sp>
      <p:graphicFrame>
        <p:nvGraphicFramePr>
          <p:cNvPr id="11" name="Symbol zastępczy zawartości 10">
            <a:extLst>
              <a:ext uri="{FF2B5EF4-FFF2-40B4-BE49-F238E27FC236}">
                <a16:creationId xmlns:a16="http://schemas.microsoft.com/office/drawing/2014/main" id="{F536C08B-AEFB-491D-B16A-11713D3195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284432"/>
              </p:ext>
            </p:extLst>
          </p:nvPr>
        </p:nvGraphicFramePr>
        <p:xfrm>
          <a:off x="5358328" y="3876953"/>
          <a:ext cx="5189538" cy="18549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3656">
                  <a:extLst>
                    <a:ext uri="{9D8B030D-6E8A-4147-A177-3AD203B41FA5}">
                      <a16:colId xmlns:a16="http://schemas.microsoft.com/office/drawing/2014/main" val="2294050912"/>
                    </a:ext>
                  </a:extLst>
                </a:gridCol>
                <a:gridCol w="1471359">
                  <a:extLst>
                    <a:ext uri="{9D8B030D-6E8A-4147-A177-3AD203B41FA5}">
                      <a16:colId xmlns:a16="http://schemas.microsoft.com/office/drawing/2014/main" val="397032146"/>
                    </a:ext>
                  </a:extLst>
                </a:gridCol>
                <a:gridCol w="1634523">
                  <a:extLst>
                    <a:ext uri="{9D8B030D-6E8A-4147-A177-3AD203B41FA5}">
                      <a16:colId xmlns:a16="http://schemas.microsoft.com/office/drawing/2014/main" val="3686723672"/>
                    </a:ext>
                  </a:extLst>
                </a:gridCol>
              </a:tblGrid>
              <a:tr h="330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Liczba osób,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którym przyznano świadczenie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359" marR="40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Liczba świadczeń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359" marR="4035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Kwota ogółem w zł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359" marR="40359" marT="0" marB="0"/>
                </a:tc>
                <a:extLst>
                  <a:ext uri="{0D108BD9-81ED-4DB2-BD59-A6C34878D82A}">
                    <a16:rowId xmlns:a16="http://schemas.microsoft.com/office/drawing/2014/main" val="1755764314"/>
                  </a:ext>
                </a:extLst>
              </a:tr>
              <a:tr h="4773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 </a:t>
                      </a:r>
                      <a:endParaRPr lang="pl-PL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359" marR="403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effectLst/>
                        </a:rPr>
                        <a:t>0</a:t>
                      </a:r>
                      <a:endParaRPr lang="pl-PL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359" marR="403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0</a:t>
                      </a:r>
                      <a:endParaRPr lang="pl-PL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359" marR="40359" marT="0" marB="0"/>
                </a:tc>
                <a:extLst>
                  <a:ext uri="{0D108BD9-81ED-4DB2-BD59-A6C34878D82A}">
                    <a16:rowId xmlns:a16="http://schemas.microsoft.com/office/drawing/2014/main" val="3572699829"/>
                  </a:ext>
                </a:extLst>
              </a:tr>
            </a:tbl>
          </a:graphicData>
        </a:graphic>
      </p:graphicFrame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26D98D28-9CE8-45B1-870D-6DB8961C3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l-PL" sz="2800" b="1" dirty="0"/>
              <a:t>Sprawienie pogrzebu  </a:t>
            </a:r>
          </a:p>
          <a:p>
            <a:endParaRPr lang="pl-PL" dirty="0"/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53680271-B899-434A-93CA-97BDEF122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572162"/>
            <a:ext cx="11958082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					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pl-PL" sz="1000" dirty="0"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						</a:t>
            </a:r>
            <a:r>
              <a:rPr kumimoji="0" lang="pl-PL" altLang="pl-PL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Sprawienie pogrzebu odbywa się w sposób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altLang="pl-P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	</a:t>
            </a:r>
            <a:r>
              <a:rPr kumimoji="0" lang="pl-PL" altLang="pl-PL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ustalony przez gminę, zgodnie z wyznaniem  zmarłego.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08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734</TotalTime>
  <Words>2473</Words>
  <Application>Microsoft Office PowerPoint</Application>
  <PresentationFormat>Panoramiczny</PresentationFormat>
  <Paragraphs>525</Paragraphs>
  <Slides>35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35</vt:i4>
      </vt:variant>
    </vt:vector>
  </HeadingPairs>
  <TitlesOfParts>
    <vt:vector size="43" baseType="lpstr">
      <vt:lpstr>Arial</vt:lpstr>
      <vt:lpstr>Calibri</vt:lpstr>
      <vt:lpstr>Tahoma</vt:lpstr>
      <vt:lpstr>Times New Roman</vt:lpstr>
      <vt:lpstr>Tw Cen MT</vt:lpstr>
      <vt:lpstr>Tw Cen MT Condensed</vt:lpstr>
      <vt:lpstr>Wingdings 3</vt:lpstr>
      <vt:lpstr>Integralny</vt:lpstr>
      <vt:lpstr> Sprawozdanie  z działalności   gminnego Ośrodka Pomocy społecznej w Kuślinie </vt:lpstr>
      <vt:lpstr>Gminny Ośrodek Pomocy Społecznej  w Kuślinie </vt:lpstr>
      <vt:lpstr>Powody przyznawania pomocy</vt:lpstr>
      <vt:lpstr>Rzeczywista liczba rodzin i osób objętych pomocą społeczną w 2019</vt:lpstr>
      <vt:lpstr>ŚWIADCZENIA REALIZOWANE NA PODSTAWIE USTAWY O POMOCY SPOŁECZNEJ </vt:lpstr>
      <vt:lpstr>ŚWIADCZENIA REALIZOWANE NA PODSTAWIE USTAWY O POMOCY SPOŁECZNEJ </vt:lpstr>
      <vt:lpstr>ŚWIADCZENIA REALIZOWANE NA PODSTAWIE USTAWY O POMOCY SPOŁECZNEJ </vt:lpstr>
      <vt:lpstr>ŚWIADCZENIA REALIZOWANE NA PODSTAWIE USTAWY O POMOCY SPOŁECZNEJ</vt:lpstr>
      <vt:lpstr>ŚWIADCZENIA REALIZOWANE NA PODSTAWIE USTAWY O POMOCY SPOŁECZNEJ</vt:lpstr>
      <vt:lpstr>ŚWIADCZENIA REALIZOWANE NA PODSTAWIE USTAWY O POMOCY SPOŁECZNEJ</vt:lpstr>
      <vt:lpstr>   Umieszczenie w domu pomocy społecznej Udzielenie schronienia w domach dla osób bezdomnych  </vt:lpstr>
      <vt:lpstr>Pomoc rzeczowa – świadczenia niepieniężne. </vt:lpstr>
      <vt:lpstr>               ŚWIADCZENIA REALIZOWANE NA PODSTAWIE USTAWY O WSPIERANIU RODZINY I SYSTEMIE PIECZY  ZASTĘPCZEJ </vt:lpstr>
      <vt:lpstr>DODATKI MIESZKANIOWE   </vt:lpstr>
      <vt:lpstr>KARTA DUŻEJ RODZINY </vt:lpstr>
      <vt:lpstr>PRACE SPOŁECZNIE UŻYTECZNE </vt:lpstr>
      <vt:lpstr>ASYSTENT RODZINY </vt:lpstr>
      <vt:lpstr>              ŚWIADCZENIA  REALIZOWANE NA  PODSTAWIE USTAWY O ŚWIADCZENIACH  RODZINNYCH             </vt:lpstr>
      <vt:lpstr>ŚWIADCZENIA  REALIZOWANE  NA PODSTAWIE USTAWY  O ŚWIADCZENIACH  RODZINNYCH</vt:lpstr>
      <vt:lpstr>ŚWIADCZENIA REALIZOWANE NA PODSTAWIE USTAWY O ŚWIADCZENIACH RODZINNYCH</vt:lpstr>
      <vt:lpstr>ŚWIADCZENIA REALIZOWANE NA PODSTAWIE USTAWY O ŚWIADCZENIACH RODZINNYCH</vt:lpstr>
      <vt:lpstr>Świadczenie Realizowane na podstawie ustawy  „Za życiem”</vt:lpstr>
      <vt:lpstr>ŚWIADCZENIA  REALIZOWANE  NA PODSTAWIE  USTAWY O ŚWIADCZENIACH RODZINNYCH</vt:lpstr>
      <vt:lpstr>ŚWIADCZENIA REALIZOWANE NA  PODSTAWIE USTAWY O POMOCY OSOBOM UPRAWNIONYM DO ALIMENTÓW</vt:lpstr>
      <vt:lpstr>   ŚWIADCZENIA REALIZOWANE NA  PODSTAWIE USTAWY O POMOCY PAŃSTWA  W WYCHOWYWANIU DZIECI   </vt:lpstr>
      <vt:lpstr>Dobry start 300+</vt:lpstr>
      <vt:lpstr>DZIAŁALNOŚĆ W RAMACH PRACY SOCJALNEJ   </vt:lpstr>
      <vt:lpstr>Strategia Integracji I rozwiązywania Problemów Społecznych w Gminie Kuślin na lata 2018-2028</vt:lpstr>
      <vt:lpstr>Gminny program przeciwdziałania przemocy w rodzinie na lata 2018-2020</vt:lpstr>
      <vt:lpstr>Działalność gminnego zespołu interdyscyplinarnego</vt:lpstr>
      <vt:lpstr>Gminny program wspierania rodziny na lata 2018-2020  </vt:lpstr>
      <vt:lpstr>SPRAWY PRACOWNICZE </vt:lpstr>
      <vt:lpstr>IMPREZY INTEGRACYJNE, SPOTKANIA, WSPÓŁPRACA Z INNYMI INSTYTUCJAMI</vt:lpstr>
      <vt:lpstr>INNE DZIAŁANIA GOPS </vt:lpstr>
      <vt:lpstr>   Dziękuję za uwagę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Sprawozdanie z działalności GOPS w Kuślinie za rok 2017</dc:title>
  <dc:creator>GOPS</dc:creator>
  <cp:lastModifiedBy>GOPS</cp:lastModifiedBy>
  <cp:revision>108</cp:revision>
  <cp:lastPrinted>2020-04-15T10:08:21Z</cp:lastPrinted>
  <dcterms:created xsi:type="dcterms:W3CDTF">2018-03-08T07:56:24Z</dcterms:created>
  <dcterms:modified xsi:type="dcterms:W3CDTF">2020-04-21T11:21:50Z</dcterms:modified>
</cp:coreProperties>
</file>