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8" r:id="rId3"/>
    <p:sldId id="292" r:id="rId4"/>
    <p:sldId id="302" r:id="rId5"/>
    <p:sldId id="286" r:id="rId6"/>
    <p:sldId id="305" r:id="rId7"/>
    <p:sldId id="287" r:id="rId8"/>
    <p:sldId id="260" r:id="rId9"/>
    <p:sldId id="257" r:id="rId10"/>
    <p:sldId id="285" r:id="rId11"/>
    <p:sldId id="258" r:id="rId12"/>
    <p:sldId id="259" r:id="rId13"/>
    <p:sldId id="264" r:id="rId14"/>
    <p:sldId id="284" r:id="rId15"/>
    <p:sldId id="277" r:id="rId16"/>
    <p:sldId id="275" r:id="rId17"/>
    <p:sldId id="293" r:id="rId18"/>
    <p:sldId id="294" r:id="rId19"/>
    <p:sldId id="296" r:id="rId20"/>
    <p:sldId id="297" r:id="rId21"/>
    <p:sldId id="295" r:id="rId22"/>
    <p:sldId id="283" r:id="rId23"/>
    <p:sldId id="304" r:id="rId24"/>
    <p:sldId id="268" r:id="rId25"/>
    <p:sldId id="278" r:id="rId26"/>
    <p:sldId id="298" r:id="rId27"/>
    <p:sldId id="280" r:id="rId28"/>
    <p:sldId id="270" r:id="rId29"/>
    <p:sldId id="301" r:id="rId30"/>
    <p:sldId id="307" r:id="rId31"/>
    <p:sldId id="281" r:id="rId32"/>
    <p:sldId id="282" r:id="rId33"/>
    <p:sldId id="29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20" d="100"/>
          <a:sy n="120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masy%20odpad&#243;w%20odebranych%20wytworzonych%20itd%20na%20laata%202019-202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Kowalska\Desktop\poziomy%20recyklingu%20202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19\go\KOMISJA%20REWIZYJNA%20-%20INFORMACJE\10.11.2020%20CENTRALNY%20PSZOK%20ilo&#347;&#263;%20odpad&#243;w%202020%20oraz%20od%202015%20do%20ko&#324;ca%20marca%20202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2021%20odbi&#243;r,%20zagospodarowanie%20PSZO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19\go\2023\GO.0640.2023-%20Sprwozdawczo&#347;c%20na%20poziomie%20gminy\sprawozdania%20za%202022%20rok\masy%20odpad&#243;w%20odebranych%20wytworzonych%20itd%20na%20laata%202019-202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masy%20odpad&#243;w%20odebranych%20wytworzonych%20itd%20na%20laata%202019-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walska\Desktop\poziomy%20recyklingu%20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19\go\KOMISJA%20REWIZYJNA%20-%20INFORMACJE\dane%20do%20informacji%20dla%20Komisji%20Rewizyjne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65709464002364E-2"/>
          <c:y val="3.9542106367956034E-2"/>
          <c:w val="0.70268264955311122"/>
          <c:h val="0.86959238974867847"/>
        </c:manualLayout>
      </c:layout>
      <c:barChart>
        <c:barDir val="col"/>
        <c:grouping val="clustered"/>
        <c:varyColors val="0"/>
        <c:ser>
          <c:idx val="1"/>
          <c:order val="0"/>
          <c:tx>
            <c:v>masa odpadów [Mg]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wytworzone!$A$2:$D$2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wytworzone!$A$3:$D$3</c:f>
              <c:numCache>
                <c:formatCode>0.0000</c:formatCode>
                <c:ptCount val="4"/>
                <c:pt idx="0" formatCode="General">
                  <c:v>25356.8089</c:v>
                </c:pt>
                <c:pt idx="1">
                  <c:v>26012.3763</c:v>
                </c:pt>
                <c:pt idx="2">
                  <c:v>26902.320800000001</c:v>
                </c:pt>
                <c:pt idx="3">
                  <c:v>25809.851299999998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F-49A3-99C4-1536377965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399488"/>
        <c:axId val="146800640"/>
      </c:barChart>
      <c:catAx>
        <c:axId val="1783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800640"/>
        <c:crosses val="autoZero"/>
        <c:auto val="1"/>
        <c:lblAlgn val="ctr"/>
        <c:lblOffset val="100"/>
        <c:noMultiLvlLbl val="0"/>
      </c:catAx>
      <c:valAx>
        <c:axId val="146800640"/>
        <c:scaling>
          <c:orientation val="minMax"/>
          <c:max val="2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399488"/>
        <c:crosses val="autoZero"/>
        <c:crossBetween val="between"/>
        <c:majorUnit val="5000"/>
        <c:minorUnit val="100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3039076392972E-2"/>
          <c:y val="6.934812407385095E-2"/>
          <c:w val="0.7434088058261703"/>
          <c:h val="0.7025117318732973"/>
        </c:manualLayout>
      </c:layout>
      <c:barChart>
        <c:barDir val="col"/>
        <c:grouping val="stacked"/>
        <c:varyColors val="0"/>
        <c:ser>
          <c:idx val="1"/>
          <c:order val="0"/>
          <c:tx>
            <c:v>zebrane odpady komunalne[Mg]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308797710296093E-3"/>
                  <c:y val="-0.541687126010136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1759,775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C2-4591-88E1-8EE97D48C662}"/>
                </c:ext>
              </c:extLst>
            </c:dLbl>
            <c:dLbl>
              <c:idx val="1"/>
              <c:layout>
                <c:manualLayout>
                  <c:x val="1.6308797710296167E-3"/>
                  <c:y val="-0.214693068235724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576,21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C2-4591-88E1-8EE97D48C662}"/>
                </c:ext>
              </c:extLst>
            </c:dLbl>
            <c:dLbl>
              <c:idx val="2"/>
              <c:layout>
                <c:manualLayout>
                  <c:x val="3.2617595420592334E-3"/>
                  <c:y val="-0.148633662624732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385,205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C2-4591-88E1-8EE97D48C662}"/>
                </c:ext>
              </c:extLst>
            </c:dLbl>
            <c:dLbl>
              <c:idx val="3"/>
              <c:layout>
                <c:manualLayout>
                  <c:x val="-1.6308797710296167E-3"/>
                  <c:y val="-9.24831678553891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167,26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C2-4591-88E1-8EE97D48C662}"/>
                </c:ext>
              </c:extLst>
            </c:dLbl>
            <c:dLbl>
              <c:idx val="4"/>
              <c:layout>
                <c:manualLayout>
                  <c:x val="0"/>
                  <c:y val="-7.92712867331907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122,665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C2-4591-88E1-8EE97D48C662}"/>
                </c:ext>
              </c:extLst>
            </c:dLbl>
            <c:dLbl>
              <c:idx val="5"/>
              <c:layout>
                <c:manualLayout>
                  <c:x val="3.2617595420592334E-3"/>
                  <c:y val="-7.92712867331907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117,01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C2-4591-88E1-8EE97D48C662}"/>
                </c:ext>
              </c:extLst>
            </c:dLbl>
            <c:dLbl>
              <c:idx val="6"/>
              <c:layout>
                <c:manualLayout>
                  <c:x val="1.6308797710296765E-3"/>
                  <c:y val="-5.94534650498930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99,865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DC2-4591-88E1-8EE97D48C662}"/>
                </c:ext>
              </c:extLst>
            </c:dLbl>
            <c:dLbl>
              <c:idx val="7"/>
              <c:layout>
                <c:manualLayout>
                  <c:x val="5.7169398839738194E-3"/>
                  <c:y val="-4.90335040821591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23,005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DC2-4591-88E1-8EE97D48C6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PSZOK!$A$35:$A$42</c:f>
              <c:strCache>
                <c:ptCount val="8"/>
                <c:pt idx="0">
                  <c:v>Polkowice</c:v>
                </c:pt>
                <c:pt idx="1">
                  <c:v>Grębocice</c:v>
                </c:pt>
                <c:pt idx="2">
                  <c:v>Radwanice</c:v>
                </c:pt>
                <c:pt idx="3">
                  <c:v>Chocianów</c:v>
                </c:pt>
                <c:pt idx="4">
                  <c:v>Przemków</c:v>
                </c:pt>
                <c:pt idx="5">
                  <c:v>Gaworzyce</c:v>
                </c:pt>
                <c:pt idx="6">
                  <c:v>Jerzmanowa</c:v>
                </c:pt>
                <c:pt idx="7">
                  <c:v>Pęcław</c:v>
                </c:pt>
              </c:strCache>
            </c:strRef>
          </c:cat>
          <c:val>
            <c:numRef>
              <c:f>PSZOK!$C$35:$C$42</c:f>
              <c:numCache>
                <c:formatCode>General</c:formatCode>
                <c:ptCount val="8"/>
                <c:pt idx="0">
                  <c:v>945.11500000000001</c:v>
                </c:pt>
                <c:pt idx="1">
                  <c:v>213.17</c:v>
                </c:pt>
                <c:pt idx="2">
                  <c:v>182.26</c:v>
                </c:pt>
                <c:pt idx="3">
                  <c:v>86.9</c:v>
                </c:pt>
                <c:pt idx="4">
                  <c:v>48.01</c:v>
                </c:pt>
                <c:pt idx="5">
                  <c:v>45.43</c:v>
                </c:pt>
                <c:pt idx="6">
                  <c:v>56.954999999999998</c:v>
                </c:pt>
                <c:pt idx="7">
                  <c:v>8.6850000000000005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C2-4591-88E1-8EE97D48C662}"/>
            </c:ext>
          </c:extLst>
        </c:ser>
        <c:ser>
          <c:idx val="2"/>
          <c:order val="1"/>
          <c:tx>
            <c:v>zebrane odpady budowlane i rozbiórkowe [Mg]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PSZOK!$A$35:$A$42</c:f>
              <c:strCache>
                <c:ptCount val="8"/>
                <c:pt idx="0">
                  <c:v>Polkowice</c:v>
                </c:pt>
                <c:pt idx="1">
                  <c:v>Grębocice</c:v>
                </c:pt>
                <c:pt idx="2">
                  <c:v>Radwanice</c:v>
                </c:pt>
                <c:pt idx="3">
                  <c:v>Chocianów</c:v>
                </c:pt>
                <c:pt idx="4">
                  <c:v>Przemków</c:v>
                </c:pt>
                <c:pt idx="5">
                  <c:v>Gaworzyce</c:v>
                </c:pt>
                <c:pt idx="6">
                  <c:v>Jerzmanowa</c:v>
                </c:pt>
                <c:pt idx="7">
                  <c:v>Pęcław</c:v>
                </c:pt>
              </c:strCache>
            </c:strRef>
          </c:cat>
          <c:val>
            <c:numRef>
              <c:f>PSZOK!$D$35:$D$42</c:f>
              <c:numCache>
                <c:formatCode>General</c:formatCode>
                <c:ptCount val="8"/>
                <c:pt idx="0">
                  <c:v>814.66</c:v>
                </c:pt>
                <c:pt idx="1">
                  <c:v>363.04</c:v>
                </c:pt>
                <c:pt idx="2">
                  <c:v>202.94499999999999</c:v>
                </c:pt>
                <c:pt idx="3">
                  <c:v>80.36</c:v>
                </c:pt>
                <c:pt idx="4">
                  <c:v>74.655000000000001</c:v>
                </c:pt>
                <c:pt idx="5">
                  <c:v>71.58</c:v>
                </c:pt>
                <c:pt idx="6">
                  <c:v>42.91</c:v>
                </c:pt>
                <c:pt idx="7">
                  <c:v>14.32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C2-4591-88E1-8EE97D48C6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263872"/>
        <c:axId val="192958464"/>
      </c:barChart>
      <c:catAx>
        <c:axId val="19326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2958464"/>
        <c:crosses val="autoZero"/>
        <c:auto val="1"/>
        <c:lblAlgn val="ctr"/>
        <c:lblOffset val="100"/>
        <c:noMultiLvlLbl val="0"/>
      </c:catAx>
      <c:valAx>
        <c:axId val="19295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26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06448421565216"/>
          <c:y val="0.26899997272204917"/>
          <c:w val="0.14121055967684437"/>
          <c:h val="0.33734878140218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80843082314297E-2"/>
          <c:y val="3.5997152946414528E-2"/>
          <c:w val="0.69986152382407774"/>
          <c:h val="0.77778966319396936"/>
        </c:manualLayout>
      </c:layout>
      <c:barChart>
        <c:barDir val="col"/>
        <c:grouping val="clustered"/>
        <c:varyColors val="0"/>
        <c:ser>
          <c:idx val="0"/>
          <c:order val="0"/>
          <c:tx>
            <c:v>masa odpadów na jednego mieszkańca [kg]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PSZOK!$A$57:$A$64</c:f>
              <c:strCache>
                <c:ptCount val="8"/>
                <c:pt idx="0">
                  <c:v>Grębocice</c:v>
                </c:pt>
                <c:pt idx="1">
                  <c:v>Radwanice</c:v>
                </c:pt>
                <c:pt idx="2">
                  <c:v>Polkowice</c:v>
                </c:pt>
                <c:pt idx="3">
                  <c:v>Gaworzyce</c:v>
                </c:pt>
                <c:pt idx="4">
                  <c:v>Jerzmanowa</c:v>
                </c:pt>
                <c:pt idx="5">
                  <c:v>Przemków</c:v>
                </c:pt>
                <c:pt idx="6">
                  <c:v>Chocianów</c:v>
                </c:pt>
                <c:pt idx="7">
                  <c:v>Pęcław</c:v>
                </c:pt>
              </c:strCache>
            </c:strRef>
          </c:cat>
          <c:val>
            <c:numRef>
              <c:f>PSZOK!$B$57:$B$64</c:f>
              <c:numCache>
                <c:formatCode>0.00</c:formatCode>
                <c:ptCount val="8"/>
                <c:pt idx="0">
                  <c:v>105.82</c:v>
                </c:pt>
                <c:pt idx="1">
                  <c:v>76.58</c:v>
                </c:pt>
                <c:pt idx="2">
                  <c:v>67.45</c:v>
                </c:pt>
                <c:pt idx="3">
                  <c:v>30.92</c:v>
                </c:pt>
                <c:pt idx="4">
                  <c:v>18</c:v>
                </c:pt>
                <c:pt idx="5">
                  <c:v>15.57</c:v>
                </c:pt>
                <c:pt idx="6">
                  <c:v>13.64</c:v>
                </c:pt>
                <c:pt idx="7">
                  <c:v>10.93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D-4D82-9AF1-10D9264CF2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946944"/>
        <c:axId val="194948480"/>
      </c:barChart>
      <c:catAx>
        <c:axId val="1949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94948480"/>
        <c:crosses val="autoZero"/>
        <c:auto val="1"/>
        <c:lblAlgn val="ctr"/>
        <c:lblOffset val="100"/>
        <c:noMultiLvlLbl val="0"/>
      </c:catAx>
      <c:valAx>
        <c:axId val="1949484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494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8972743325041"/>
          <c:y val="0.28911915960860163"/>
          <c:w val="0.16783969315437844"/>
          <c:h val="0.2401953826264375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2708462162486E-2"/>
          <c:y val="3.5722323956342013E-2"/>
          <c:w val="0.7698006039161267"/>
          <c:h val="0.87680224227959347"/>
        </c:manualLayout>
      </c:layout>
      <c:barChart>
        <c:barDir val="col"/>
        <c:grouping val="clustered"/>
        <c:varyColors val="0"/>
        <c:ser>
          <c:idx val="0"/>
          <c:order val="0"/>
          <c:tx>
            <c:v>masa zebranych odpadów [Mg]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'PSZOKi raporty'!$B$1:$D$1</c:f>
              <c:strCache>
                <c:ptCount val="3"/>
                <c:pt idx="0">
                  <c:v>PSZOK Polkowice</c:v>
                </c:pt>
                <c:pt idx="1">
                  <c:v>PSZOK Radwanice</c:v>
                </c:pt>
                <c:pt idx="2">
                  <c:v>PSZOK Grębocice</c:v>
                </c:pt>
              </c:strCache>
            </c:strRef>
          </c:cat>
          <c:val>
            <c:numRef>
              <c:f>'PSZOKi raporty'!$B$2:$D$2</c:f>
              <c:numCache>
                <c:formatCode>General</c:formatCode>
                <c:ptCount val="3"/>
                <c:pt idx="0">
                  <c:v>2207.7600000000002</c:v>
                </c:pt>
                <c:pt idx="1">
                  <c:v>522.12</c:v>
                </c:pt>
                <c:pt idx="2">
                  <c:v>518.01499999999999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C-4076-A8F1-FACFB6E67C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183744"/>
        <c:axId val="195185280"/>
      </c:barChart>
      <c:catAx>
        <c:axId val="19518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5185280"/>
        <c:crosses val="autoZero"/>
        <c:auto val="1"/>
        <c:lblAlgn val="ctr"/>
        <c:lblOffset val="100"/>
        <c:noMultiLvlLbl val="0"/>
      </c:catAx>
      <c:valAx>
        <c:axId val="19518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18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27945113016788"/>
          <c:y val="0.47250616789705358"/>
          <c:w val="0.16073738138110441"/>
          <c:h val="0.16445801999011603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191406629727E-2"/>
          <c:y val="6.0692522631743712E-2"/>
          <c:w val="0.78608194808982212"/>
          <c:h val="0.84817701808018697"/>
        </c:manualLayout>
      </c:layout>
      <c:barChart>
        <c:barDir val="col"/>
        <c:grouping val="clustered"/>
        <c:varyColors val="0"/>
        <c:ser>
          <c:idx val="0"/>
          <c:order val="0"/>
          <c:tx>
            <c:v>liczba odwiedzin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'PSZOKi raporty'!$B$6:$D$6</c:f>
              <c:strCache>
                <c:ptCount val="3"/>
                <c:pt idx="0">
                  <c:v>PSZOK Polkowice</c:v>
                </c:pt>
                <c:pt idx="1">
                  <c:v>PSZOK Radwanice</c:v>
                </c:pt>
                <c:pt idx="2">
                  <c:v>PSZOK Grębocice</c:v>
                </c:pt>
              </c:strCache>
            </c:strRef>
          </c:cat>
          <c:val>
            <c:numRef>
              <c:f>'PSZOKi raporty'!$B$7:$D$7</c:f>
              <c:numCache>
                <c:formatCode>General</c:formatCode>
                <c:ptCount val="3"/>
                <c:pt idx="0">
                  <c:v>13647</c:v>
                </c:pt>
                <c:pt idx="1">
                  <c:v>5157</c:v>
                </c:pt>
                <c:pt idx="2">
                  <c:v>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0-4005-8D62-436B74F8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01216"/>
        <c:axId val="133425792"/>
      </c:barChart>
      <c:catAx>
        <c:axId val="1334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33425792"/>
        <c:crosses val="autoZero"/>
        <c:auto val="1"/>
        <c:lblAlgn val="ctr"/>
        <c:lblOffset val="100"/>
        <c:noMultiLvlLbl val="0"/>
      </c:catAx>
      <c:valAx>
        <c:axId val="13342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0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93917079809468"/>
          <c:y val="0.30970337141510001"/>
          <c:w val="0.12480156994264606"/>
          <c:h val="0.28598797648146923"/>
        </c:manualLayout>
      </c:layout>
      <c:overlay val="0"/>
      <c:txPr>
        <a:bodyPr/>
        <a:lstStyle/>
        <a:p>
          <a:pPr>
            <a:defRPr sz="14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90071547075905E-2"/>
          <c:y val="3.6737561338846522E-2"/>
          <c:w val="0.81624079738697641"/>
          <c:h val="0.73509322022017465"/>
        </c:manualLayout>
      </c:layout>
      <c:barChart>
        <c:barDir val="col"/>
        <c:grouping val="clustered"/>
        <c:varyColors val="0"/>
        <c:ser>
          <c:idx val="0"/>
          <c:order val="0"/>
          <c:tx>
            <c:v>liczba odwiedzin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'PSZOKi raporty'!$D$10:$D$17</c:f>
              <c:strCache>
                <c:ptCount val="8"/>
                <c:pt idx="0">
                  <c:v>Radwanice</c:v>
                </c:pt>
                <c:pt idx="1">
                  <c:v>Gaworzyce</c:v>
                </c:pt>
                <c:pt idx="2">
                  <c:v>Przemków</c:v>
                </c:pt>
                <c:pt idx="3">
                  <c:v>Jerzmanowa</c:v>
                </c:pt>
                <c:pt idx="4">
                  <c:v>Polkowice</c:v>
                </c:pt>
                <c:pt idx="5">
                  <c:v>Chocianów</c:v>
                </c:pt>
                <c:pt idx="6">
                  <c:v>Grębocice</c:v>
                </c:pt>
                <c:pt idx="7">
                  <c:v>Pęcław</c:v>
                </c:pt>
              </c:strCache>
            </c:strRef>
          </c:cat>
          <c:val>
            <c:numRef>
              <c:f>'PSZOKi raporty'!$E$10:$E$17</c:f>
              <c:numCache>
                <c:formatCode>General</c:formatCode>
                <c:ptCount val="8"/>
                <c:pt idx="0">
                  <c:v>3768</c:v>
                </c:pt>
                <c:pt idx="1">
                  <c:v>794</c:v>
                </c:pt>
                <c:pt idx="2">
                  <c:v>457</c:v>
                </c:pt>
                <c:pt idx="3">
                  <c:v>111</c:v>
                </c:pt>
                <c:pt idx="4">
                  <c:v>16</c:v>
                </c:pt>
                <c:pt idx="5">
                  <c:v>11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6-4A47-8C00-1BE462B050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301376"/>
        <c:axId val="195302912"/>
      </c:barChart>
      <c:catAx>
        <c:axId val="19530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5302912"/>
        <c:crosses val="autoZero"/>
        <c:auto val="1"/>
        <c:lblAlgn val="ctr"/>
        <c:lblOffset val="100"/>
        <c:noMultiLvlLbl val="0"/>
      </c:catAx>
      <c:valAx>
        <c:axId val="19530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0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60747615097479"/>
          <c:y val="0.2664553583213003"/>
          <c:w val="0.10351591663210284"/>
          <c:h val="0.2638166305840266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liczba odwiedzin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'PSZOKi raporty'!$G$10:$G$17</c:f>
              <c:strCache>
                <c:ptCount val="8"/>
                <c:pt idx="0">
                  <c:v>Grębocice</c:v>
                </c:pt>
                <c:pt idx="1">
                  <c:v>Pęcław</c:v>
                </c:pt>
                <c:pt idx="2">
                  <c:v>Jerzmanowa</c:v>
                </c:pt>
                <c:pt idx="3">
                  <c:v>Polkowice</c:v>
                </c:pt>
                <c:pt idx="4">
                  <c:v>Gaworzyce</c:v>
                </c:pt>
                <c:pt idx="5">
                  <c:v>Radwanice</c:v>
                </c:pt>
                <c:pt idx="6">
                  <c:v>Chocianów</c:v>
                </c:pt>
                <c:pt idx="7">
                  <c:v>Przemków</c:v>
                </c:pt>
              </c:strCache>
            </c:strRef>
          </c:cat>
          <c:val>
            <c:numRef>
              <c:f>'PSZOKi raporty'!$H$10:$H$17</c:f>
              <c:numCache>
                <c:formatCode>General</c:formatCode>
                <c:ptCount val="8"/>
                <c:pt idx="0">
                  <c:v>3641</c:v>
                </c:pt>
                <c:pt idx="1">
                  <c:v>160</c:v>
                </c:pt>
                <c:pt idx="2">
                  <c:v>155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7-4197-BBA7-CE0D1B4269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320832"/>
        <c:axId val="195334912"/>
      </c:barChart>
      <c:catAx>
        <c:axId val="19532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5334912"/>
        <c:crosses val="autoZero"/>
        <c:auto val="1"/>
        <c:lblAlgn val="ctr"/>
        <c:lblOffset val="100"/>
        <c:noMultiLvlLbl val="0"/>
      </c:catAx>
      <c:valAx>
        <c:axId val="19533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20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86971633478905408"/>
          <c:y val="0.32017107230225605"/>
          <c:w val="0.12049838658476823"/>
          <c:h val="0.184359710519162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3396607840648E-2"/>
          <c:y val="3.3817989929382369E-2"/>
          <c:w val="0.78977837031695219"/>
          <c:h val="0.78683353106754261"/>
        </c:manualLayout>
      </c:layout>
      <c:barChart>
        <c:barDir val="col"/>
        <c:grouping val="clustered"/>
        <c:varyColors val="0"/>
        <c:ser>
          <c:idx val="0"/>
          <c:order val="0"/>
          <c:tx>
            <c:v>liczba odwiedzin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'PSZOKi raporty'!$A$10:$A$17</c:f>
              <c:strCache>
                <c:ptCount val="8"/>
                <c:pt idx="0">
                  <c:v>Polkowice</c:v>
                </c:pt>
                <c:pt idx="1">
                  <c:v>Chocianów</c:v>
                </c:pt>
                <c:pt idx="2">
                  <c:v>Jerzmanowa</c:v>
                </c:pt>
                <c:pt idx="3">
                  <c:v>Grębocice</c:v>
                </c:pt>
                <c:pt idx="4">
                  <c:v>Przemków</c:v>
                </c:pt>
                <c:pt idx="5">
                  <c:v>Radwanice</c:v>
                </c:pt>
                <c:pt idx="6">
                  <c:v>Gaworzyce</c:v>
                </c:pt>
                <c:pt idx="7">
                  <c:v>Pęcław</c:v>
                </c:pt>
              </c:strCache>
            </c:strRef>
          </c:cat>
          <c:val>
            <c:numRef>
              <c:f>'PSZOKi raporty'!$B$10:$B$17</c:f>
              <c:numCache>
                <c:formatCode>#,##0</c:formatCode>
                <c:ptCount val="8"/>
                <c:pt idx="0">
                  <c:v>11328</c:v>
                </c:pt>
                <c:pt idx="1">
                  <c:v>994</c:v>
                </c:pt>
                <c:pt idx="2">
                  <c:v>430</c:v>
                </c:pt>
                <c:pt idx="3">
                  <c:v>358</c:v>
                </c:pt>
                <c:pt idx="4">
                  <c:v>252</c:v>
                </c:pt>
                <c:pt idx="5">
                  <c:v>201</c:v>
                </c:pt>
                <c:pt idx="6">
                  <c:v>68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B-40D1-A588-2FE2714E8F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265280"/>
        <c:axId val="195266816"/>
      </c:barChart>
      <c:catAx>
        <c:axId val="19526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5266816"/>
        <c:crosses val="autoZero"/>
        <c:auto val="1"/>
        <c:lblAlgn val="ctr"/>
        <c:lblOffset val="100"/>
        <c:noMultiLvlLbl val="0"/>
      </c:catAx>
      <c:valAx>
        <c:axId val="195266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526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70244186704626"/>
          <c:y val="0.30804534180666354"/>
          <c:w val="0.12313647540210418"/>
          <c:h val="0.21982090131438467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05755520902761E-2"/>
          <c:y val="3.634903139417258E-2"/>
          <c:w val="0.7136119616504536"/>
          <c:h val="0.88012296879294116"/>
        </c:manualLayout>
      </c:layout>
      <c:lineChart>
        <c:grouping val="standard"/>
        <c:varyColors val="0"/>
        <c:ser>
          <c:idx val="1"/>
          <c:order val="0"/>
          <c:tx>
            <c:v>liczba odwiedzin w PSZOK</c:v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'[10.11.2020 CENTRALNY PSZOK ilość odpadów 2020 oraz od 2015 do końca marca 2020.xlsx]liczba odwiedzin'!$A$2:$A$9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'[10.11.2020 CENTRALNY PSZOK ilość odpadów 2020 oraz od 2015 do końca marca 2020.xlsx]liczba odwiedzin'!$B$2:$B$9</c:f>
              <c:numCache>
                <c:formatCode>General</c:formatCode>
                <c:ptCount val="8"/>
                <c:pt idx="0">
                  <c:v>4828</c:v>
                </c:pt>
                <c:pt idx="1">
                  <c:v>6857</c:v>
                </c:pt>
                <c:pt idx="2">
                  <c:v>8268</c:v>
                </c:pt>
                <c:pt idx="3">
                  <c:v>9346</c:v>
                </c:pt>
                <c:pt idx="4">
                  <c:v>11588</c:v>
                </c:pt>
                <c:pt idx="5">
                  <c:v>14215</c:v>
                </c:pt>
                <c:pt idx="6">
                  <c:v>15198</c:v>
                </c:pt>
                <c:pt idx="7">
                  <c:v>22781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2-4B0D-B989-762CBEFDAE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985344"/>
        <c:axId val="195003520"/>
      </c:lineChart>
      <c:catAx>
        <c:axId val="1949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5003520"/>
        <c:crosses val="autoZero"/>
        <c:auto val="1"/>
        <c:lblAlgn val="ctr"/>
        <c:lblOffset val="100"/>
        <c:noMultiLvlLbl val="0"/>
      </c:catAx>
      <c:valAx>
        <c:axId val="1950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853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82234157752511472"/>
          <c:y val="0.36793962464209629"/>
          <c:w val="0.16742464237840571"/>
          <c:h val="0.19295419417335696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20-2022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3734404953290867"/>
          <c:y val="3.3765794935517485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'2022'!$K$26</c:f>
              <c:strCache>
                <c:ptCount val="1"/>
                <c:pt idx="0">
                  <c:v>odebrane systemowe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'2022'!$L$25:$N$25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'2022'!$L$26:$N$26</c:f>
              <c:numCache>
                <c:formatCode>General</c:formatCode>
                <c:ptCount val="3"/>
                <c:pt idx="0">
                  <c:v>21043.74</c:v>
                </c:pt>
                <c:pt idx="1">
                  <c:v>21536.637999999999</c:v>
                </c:pt>
                <c:pt idx="2">
                  <c:v>20762.951000000001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5-4674-929D-94A310D96094}"/>
            </c:ext>
          </c:extLst>
        </c:ser>
        <c:ser>
          <c:idx val="2"/>
          <c:order val="1"/>
          <c:tx>
            <c:strRef>
              <c:f>'2022'!$K$27</c:f>
              <c:strCache>
                <c:ptCount val="1"/>
                <c:pt idx="0">
                  <c:v>PSZOK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'2022'!$L$25:$N$25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'2022'!$L$27:$N$27</c:f>
              <c:numCache>
                <c:formatCode>General</c:formatCode>
                <c:ptCount val="3"/>
                <c:pt idx="0">
                  <c:v>2903.3270000000002</c:v>
                </c:pt>
                <c:pt idx="1">
                  <c:v>2899.7289999999998</c:v>
                </c:pt>
                <c:pt idx="2">
                  <c:v>3247.895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5-4674-929D-94A310D960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1111168"/>
        <c:axId val="111129344"/>
      </c:barChart>
      <c:catAx>
        <c:axId val="1111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11129344"/>
        <c:crosses val="autoZero"/>
        <c:auto val="1"/>
        <c:lblAlgn val="ctr"/>
        <c:lblOffset val="100"/>
        <c:noMultiLvlLbl val="0"/>
      </c:catAx>
      <c:valAx>
        <c:axId val="1111293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11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20826586059225E-2"/>
          <c:y val="3.2389331702710585E-2"/>
          <c:w val="0.51199053082554646"/>
          <c:h val="0.8888581590210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'poziomy recyklingu'!$B$2</c:f>
              <c:strCache>
                <c:ptCount val="1"/>
                <c:pt idx="0">
                  <c:v>osiągnięty poziom recyklingu bez biu u źródła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'poziomy recyklingu'!$A$11</c:f>
              <c:strCache>
                <c:ptCount val="1"/>
                <c:pt idx="0">
                  <c:v>ZGZM </c:v>
                </c:pt>
              </c:strCache>
            </c:strRef>
          </c:cat>
          <c:val>
            <c:numRef>
              <c:f>'poziomy recyklingu'!$B$11</c:f>
              <c:numCache>
                <c:formatCode>0.00%</c:formatCode>
                <c:ptCount val="1"/>
                <c:pt idx="0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3-47BC-A2EE-095CE689BCA4}"/>
            </c:ext>
          </c:extLst>
        </c:ser>
        <c:ser>
          <c:idx val="1"/>
          <c:order val="1"/>
          <c:tx>
            <c:strRef>
              <c:f>'poziomy recyklingu'!$C$2</c:f>
              <c:strCache>
                <c:ptCount val="1"/>
                <c:pt idx="0">
                  <c:v>osiągnięty poziom recyklingu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'poziomy recyklingu'!$A$11</c:f>
              <c:strCache>
                <c:ptCount val="1"/>
                <c:pt idx="0">
                  <c:v>ZGZM </c:v>
                </c:pt>
              </c:strCache>
            </c:strRef>
          </c:cat>
          <c:val>
            <c:numRef>
              <c:f>'poziomy recyklingu'!$C$11</c:f>
              <c:numCache>
                <c:formatCode>0.00%</c:formatCode>
                <c:ptCount val="1"/>
                <c:pt idx="0">
                  <c:v>0.30840000000000001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3-47BC-A2EE-095CE689B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65824"/>
        <c:axId val="137169920"/>
      </c:barChart>
      <c:lineChart>
        <c:grouping val="standard"/>
        <c:varyColors val="0"/>
        <c:ser>
          <c:idx val="2"/>
          <c:order val="2"/>
          <c:tx>
            <c:strRef>
              <c:f>'poziomy recyklingu'!$D$2</c:f>
              <c:strCache>
                <c:ptCount val="1"/>
                <c:pt idx="0">
                  <c:v>wymagany poziom 25%</c:v>
                </c:pt>
              </c:strCache>
            </c:strRef>
          </c:tx>
          <c:marker>
            <c:symbol val="none"/>
          </c:marker>
          <c:cat>
            <c:strRef>
              <c:f>'poziomy recyklingu'!$A$11</c:f>
              <c:strCache>
                <c:ptCount val="1"/>
                <c:pt idx="0">
                  <c:v>ZGZM </c:v>
                </c:pt>
              </c:strCache>
            </c:strRef>
          </c:cat>
          <c:val>
            <c:numRef>
              <c:f>'poziomy recyklingu'!$D$10:$D$11</c:f>
              <c:numCache>
                <c:formatCode>0%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E3-47BC-A2EE-095CE689B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65824"/>
        <c:axId val="137169920"/>
      </c:lineChart>
      <c:catAx>
        <c:axId val="13716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37169920"/>
        <c:crosses val="autoZero"/>
        <c:auto val="1"/>
        <c:lblAlgn val="ctr"/>
        <c:lblOffset val="100"/>
        <c:noMultiLvlLbl val="0"/>
      </c:catAx>
      <c:valAx>
        <c:axId val="1371699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3716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48795886461871"/>
          <c:y val="0.34681085610680701"/>
          <c:w val="0.37899088768137673"/>
          <c:h val="0.30637805807807189"/>
        </c:manualLayout>
      </c:layout>
      <c:overlay val="0"/>
      <c:txPr>
        <a:bodyPr/>
        <a:lstStyle/>
        <a:p>
          <a:pPr>
            <a:defRPr sz="14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niesegregowane odpady komunalne [Mg]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'[masy odpadów odebranych wytworzonych itd na laata 2019-2022.xlsx]odpady odebrane '!$F$17:$I$17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'[masy odpadów odebranych wytworzonych itd na laata 2019-2022.xlsx]odpady odebrane '!$F$18:$I$18</c:f>
              <c:numCache>
                <c:formatCode>General</c:formatCode>
                <c:ptCount val="4"/>
                <c:pt idx="0">
                  <c:v>17308.632000000001</c:v>
                </c:pt>
                <c:pt idx="1">
                  <c:v>15108.06</c:v>
                </c:pt>
                <c:pt idx="2">
                  <c:v>15665.082399999999</c:v>
                </c:pt>
                <c:pt idx="3">
                  <c:v>15238.812900000001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5-422A-A49E-180D8BCCE30B}"/>
            </c:ext>
          </c:extLst>
        </c:ser>
        <c:ser>
          <c:idx val="2"/>
          <c:order val="1"/>
          <c:tx>
            <c:v>selektywne odpady komunalne [Mg]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'[masy odpadów odebranych wytworzonych itd na laata 2019-2022.xlsx]odpady odebrane '!$F$17:$I$17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'[masy odpadów odebranych wytworzonych itd na laata 2019-2022.xlsx]odpady odebrane '!$F$19:$I$19</c:f>
              <c:numCache>
                <c:formatCode>General</c:formatCode>
                <c:ptCount val="4"/>
                <c:pt idx="0">
                  <c:v>8048.18</c:v>
                </c:pt>
                <c:pt idx="1">
                  <c:v>10904.32</c:v>
                </c:pt>
                <c:pt idx="2">
                  <c:v>11237.24</c:v>
                </c:pt>
                <c:pt idx="3">
                  <c:v>10571.04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5-422A-A49E-180D8BCCE3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226368"/>
        <c:axId val="165227904"/>
      </c:barChart>
      <c:catAx>
        <c:axId val="1652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65227904"/>
        <c:crosses val="autoZero"/>
        <c:auto val="1"/>
        <c:lblAlgn val="ctr"/>
        <c:lblOffset val="100"/>
        <c:noMultiLvlLbl val="0"/>
      </c:catAx>
      <c:valAx>
        <c:axId val="1652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2263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09828629233794E-2"/>
          <c:y val="3.4304496583185407E-2"/>
          <c:w val="0.75197945030207791"/>
          <c:h val="0.78376691162268797"/>
        </c:manualLayout>
      </c:layout>
      <c:barChart>
        <c:barDir val="col"/>
        <c:grouping val="clustered"/>
        <c:varyColors val="0"/>
        <c:ser>
          <c:idx val="1"/>
          <c:order val="0"/>
          <c:tx>
            <c:v>poziom recyklingu osiągnięty przez gminy</c:v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'poziomy recyklingu'!$A$3:$A$10</c:f>
              <c:strCache>
                <c:ptCount val="8"/>
                <c:pt idx="0">
                  <c:v>Jerzmanowa</c:v>
                </c:pt>
                <c:pt idx="1">
                  <c:v>Radwanice</c:v>
                </c:pt>
                <c:pt idx="2">
                  <c:v>Grębocice</c:v>
                </c:pt>
                <c:pt idx="3">
                  <c:v>Gaworzyce</c:v>
                </c:pt>
                <c:pt idx="4">
                  <c:v>Chocianów</c:v>
                </c:pt>
                <c:pt idx="5">
                  <c:v>Pęcław</c:v>
                </c:pt>
                <c:pt idx="6">
                  <c:v>Przemków</c:v>
                </c:pt>
                <c:pt idx="7">
                  <c:v>Polkowice</c:v>
                </c:pt>
              </c:strCache>
            </c:strRef>
          </c:cat>
          <c:val>
            <c:numRef>
              <c:f>'poziomy recyklingu'!$C$3:$C$10</c:f>
              <c:numCache>
                <c:formatCode>0.00%</c:formatCode>
                <c:ptCount val="8"/>
                <c:pt idx="0">
                  <c:v>0.43369999999999997</c:v>
                </c:pt>
                <c:pt idx="1">
                  <c:v>0.40350000000000003</c:v>
                </c:pt>
                <c:pt idx="2">
                  <c:v>0.39950000000000002</c:v>
                </c:pt>
                <c:pt idx="3">
                  <c:v>0.37090000000000001</c:v>
                </c:pt>
                <c:pt idx="4">
                  <c:v>0.31319999999999998</c:v>
                </c:pt>
                <c:pt idx="5">
                  <c:v>0.30270000000000002</c:v>
                </c:pt>
                <c:pt idx="6">
                  <c:v>0.28720000000000001</c:v>
                </c:pt>
                <c:pt idx="7">
                  <c:v>0.26290000000000002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A-433F-B5D3-DFE4967856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669952"/>
        <c:axId val="214684032"/>
      </c:barChart>
      <c:lineChart>
        <c:grouping val="standard"/>
        <c:varyColors val="0"/>
        <c:ser>
          <c:idx val="0"/>
          <c:order val="1"/>
          <c:tx>
            <c:v>wymagany poziom recyklingu</c:v>
          </c:tx>
          <c:marker>
            <c:symbol val="none"/>
          </c:marker>
          <c:val>
            <c:numRef>
              <c:f>'poziomy recyklingu'!$D$3:$D$10</c:f>
              <c:numCache>
                <c:formatCode>0%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7A-433F-B5D3-DFE49678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9952"/>
        <c:axId val="214684032"/>
      </c:lineChart>
      <c:catAx>
        <c:axId val="21466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214684032"/>
        <c:crosses val="autoZero"/>
        <c:auto val="1"/>
        <c:lblAlgn val="ctr"/>
        <c:lblOffset val="100"/>
        <c:noMultiLvlLbl val="0"/>
      </c:catAx>
      <c:valAx>
        <c:axId val="2146840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2146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61700672928152"/>
          <c:y val="0.15623902066643983"/>
          <c:w val="0.15386183981671406"/>
          <c:h val="0.4393085434160787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40567907101887E-2"/>
          <c:y val="3.1456585318210349E-2"/>
          <c:w val="0.74234575896057176"/>
          <c:h val="0.79595100563685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'poziomy recyklingu'!$B$2</c:f>
              <c:strCache>
                <c:ptCount val="1"/>
                <c:pt idx="0">
                  <c:v>osiągnięty poziom recyklingu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'poziomy recyklingu'!$A$3:$A$10</c:f>
              <c:strCache>
                <c:ptCount val="8"/>
                <c:pt idx="0">
                  <c:v>Jerzmanowa</c:v>
                </c:pt>
                <c:pt idx="1">
                  <c:v>Grębocice</c:v>
                </c:pt>
                <c:pt idx="2">
                  <c:v>Radwanice</c:v>
                </c:pt>
                <c:pt idx="3">
                  <c:v>Gaworzyce</c:v>
                </c:pt>
                <c:pt idx="4">
                  <c:v>Chocianów</c:v>
                </c:pt>
                <c:pt idx="5">
                  <c:v>Polkowice</c:v>
                </c:pt>
                <c:pt idx="6">
                  <c:v>Przemków</c:v>
                </c:pt>
                <c:pt idx="7">
                  <c:v>Pęcław</c:v>
                </c:pt>
              </c:strCache>
            </c:strRef>
          </c:cat>
          <c:val>
            <c:numRef>
              <c:f>'poziomy recyklingu'!$B$3:$B$10</c:f>
              <c:numCache>
                <c:formatCode>0.00%</c:formatCode>
                <c:ptCount val="8"/>
                <c:pt idx="0">
                  <c:v>0.35249999999999998</c:v>
                </c:pt>
                <c:pt idx="1">
                  <c:v>0.31409999999999999</c:v>
                </c:pt>
                <c:pt idx="2">
                  <c:v>0.30359999999999998</c:v>
                </c:pt>
                <c:pt idx="3">
                  <c:v>0.30220000000000002</c:v>
                </c:pt>
                <c:pt idx="4">
                  <c:v>0.27600000000000002</c:v>
                </c:pt>
                <c:pt idx="5">
                  <c:v>0.25069999999999998</c:v>
                </c:pt>
                <c:pt idx="6">
                  <c:v>0.25</c:v>
                </c:pt>
                <c:pt idx="7">
                  <c:v>0.22550000000000001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6-4F75-AE49-2B0F17DB8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92832"/>
        <c:axId val="214806912"/>
      </c:barChart>
      <c:lineChart>
        <c:grouping val="standard"/>
        <c:varyColors val="0"/>
        <c:ser>
          <c:idx val="1"/>
          <c:order val="1"/>
          <c:tx>
            <c:strRef>
              <c:f>'poziomy recyklingu'!$D$2</c:f>
              <c:strCache>
                <c:ptCount val="1"/>
                <c:pt idx="0">
                  <c:v>wymagany poziom 25%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numRef>
              <c:f>'poziomy recyklingu'!$D$3:$D$12</c:f>
              <c:numCache>
                <c:formatCode>0%</c:formatCode>
                <c:ptCount val="10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9">
                  <c:v>0.25</c:v>
                </c:pt>
              </c:numCache>
            </c:numRef>
          </c:cat>
          <c:val>
            <c:numRef>
              <c:f>'poziomy recyklingu'!$D$3:$D$10</c:f>
              <c:numCache>
                <c:formatCode>0%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16-4F75-AE49-2B0F17DB8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92832"/>
        <c:axId val="214806912"/>
      </c:lineChart>
      <c:catAx>
        <c:axId val="2147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214806912"/>
        <c:crosses val="autoZero"/>
        <c:auto val="1"/>
        <c:lblAlgn val="ctr"/>
        <c:lblOffset val="100"/>
        <c:noMultiLvlLbl val="0"/>
      </c:catAx>
      <c:valAx>
        <c:axId val="2148069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21479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81560399290645"/>
          <c:y val="0.14502549336304391"/>
          <c:w val="0.15083154459027148"/>
          <c:h val="0.401126527104797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0062214445413E-2"/>
          <c:y val="3.2963813446994596E-2"/>
          <c:w val="0.73969524642752993"/>
          <c:h val="0.80987408385618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'poziomy recyklingu'!$B$2</c:f>
              <c:strCache>
                <c:ptCount val="1"/>
                <c:pt idx="0">
                  <c:v>osiągnięty poziom recyklingu bez biu u źródła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'poziomy recyklingu'!$A$3:$A$10</c:f>
              <c:strCache>
                <c:ptCount val="8"/>
                <c:pt idx="0">
                  <c:v>Jerzmanowa</c:v>
                </c:pt>
                <c:pt idx="1">
                  <c:v>Radwanice</c:v>
                </c:pt>
                <c:pt idx="2">
                  <c:v>Grębocice</c:v>
                </c:pt>
                <c:pt idx="3">
                  <c:v>Gaworzyce</c:v>
                </c:pt>
                <c:pt idx="4">
                  <c:v>Chocianów</c:v>
                </c:pt>
                <c:pt idx="5">
                  <c:v>Pęcław</c:v>
                </c:pt>
                <c:pt idx="6">
                  <c:v>Przemków</c:v>
                </c:pt>
                <c:pt idx="7">
                  <c:v>Polkowice</c:v>
                </c:pt>
              </c:strCache>
            </c:strRef>
          </c:cat>
          <c:val>
            <c:numRef>
              <c:f>'poziomy recyklingu'!$B$3:$B$10</c:f>
              <c:numCache>
                <c:formatCode>0.00%</c:formatCode>
                <c:ptCount val="8"/>
                <c:pt idx="0">
                  <c:v>0.35249999999999998</c:v>
                </c:pt>
                <c:pt idx="1">
                  <c:v>0.30359999999999998</c:v>
                </c:pt>
                <c:pt idx="2">
                  <c:v>0.31409999999999999</c:v>
                </c:pt>
                <c:pt idx="3">
                  <c:v>0.30220000000000002</c:v>
                </c:pt>
                <c:pt idx="4">
                  <c:v>0.27600000000000002</c:v>
                </c:pt>
                <c:pt idx="5">
                  <c:v>0.22550000000000001</c:v>
                </c:pt>
                <c:pt idx="6">
                  <c:v>0.25</c:v>
                </c:pt>
                <c:pt idx="7">
                  <c:v>0.25069999999999998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B48-89AF-A022B91EDFDE}"/>
            </c:ext>
          </c:extLst>
        </c:ser>
        <c:ser>
          <c:idx val="2"/>
          <c:order val="2"/>
          <c:tx>
            <c:strRef>
              <c:f>'poziomy recyklingu'!$C$2</c:f>
              <c:strCache>
                <c:ptCount val="1"/>
                <c:pt idx="0">
                  <c:v>osiągnięty poziom recyklingu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'poziomy recyklingu'!$C$3:$C$10</c:f>
              <c:numCache>
                <c:formatCode>0.00%</c:formatCode>
                <c:ptCount val="8"/>
                <c:pt idx="0">
                  <c:v>0.43369999999999997</c:v>
                </c:pt>
                <c:pt idx="1">
                  <c:v>0.40350000000000003</c:v>
                </c:pt>
                <c:pt idx="2">
                  <c:v>0.39950000000000002</c:v>
                </c:pt>
                <c:pt idx="3">
                  <c:v>0.37090000000000001</c:v>
                </c:pt>
                <c:pt idx="4">
                  <c:v>0.31319999999999998</c:v>
                </c:pt>
                <c:pt idx="5">
                  <c:v>0.30270000000000002</c:v>
                </c:pt>
                <c:pt idx="6">
                  <c:v>0.28720000000000001</c:v>
                </c:pt>
                <c:pt idx="7">
                  <c:v>0.26290000000000002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3-4B48-89AF-A022B91E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83392"/>
        <c:axId val="146698624"/>
      </c:barChart>
      <c:lineChart>
        <c:grouping val="standard"/>
        <c:varyColors val="0"/>
        <c:ser>
          <c:idx val="1"/>
          <c:order val="1"/>
          <c:tx>
            <c:strRef>
              <c:f>'poziomy recyklingu'!$E$2</c:f>
              <c:strCache>
                <c:ptCount val="1"/>
                <c:pt idx="0">
                  <c:v>poziom osiągniety przez ZGZM z bio u źródła</c:v>
                </c:pt>
              </c:strCache>
            </c:strRef>
          </c:tx>
          <c:marker>
            <c:symbol val="none"/>
          </c:marker>
          <c:val>
            <c:numRef>
              <c:f>'poziomy recyklingu'!$E$3:$E$11</c:f>
              <c:numCache>
                <c:formatCode>0.00%</c:formatCode>
                <c:ptCount val="9"/>
                <c:pt idx="0">
                  <c:v>0.30840000000000001</c:v>
                </c:pt>
                <c:pt idx="1">
                  <c:v>0.30840000000000001</c:v>
                </c:pt>
                <c:pt idx="2">
                  <c:v>0.30840000000000001</c:v>
                </c:pt>
                <c:pt idx="3">
                  <c:v>0.30840000000000001</c:v>
                </c:pt>
                <c:pt idx="4">
                  <c:v>0.30840000000000001</c:v>
                </c:pt>
                <c:pt idx="5">
                  <c:v>0.30840000000000001</c:v>
                </c:pt>
                <c:pt idx="6">
                  <c:v>0.30840000000000001</c:v>
                </c:pt>
                <c:pt idx="7">
                  <c:v>0.30840000000000001</c:v>
                </c:pt>
                <c:pt idx="8">
                  <c:v>0.30840000000000001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73-4B48-89AF-A022B91EDFDE}"/>
            </c:ext>
          </c:extLst>
        </c:ser>
        <c:ser>
          <c:idx val="3"/>
          <c:order val="3"/>
          <c:tx>
            <c:strRef>
              <c:f>'poziomy recyklingu'!$D$2</c:f>
              <c:strCache>
                <c:ptCount val="1"/>
                <c:pt idx="0">
                  <c:v>wymagany poziom 25%</c:v>
                </c:pt>
              </c:strCache>
            </c:strRef>
          </c:tx>
          <c:marker>
            <c:symbol val="none"/>
          </c:marker>
          <c:val>
            <c:numRef>
              <c:f>'poziomy recyklingu'!$D$3:$D$11</c:f>
              <c:numCache>
                <c:formatCode>0%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73-4B48-89AF-A022B91E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83392"/>
        <c:axId val="146698624"/>
      </c:lineChart>
      <c:catAx>
        <c:axId val="1466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46698624"/>
        <c:crosses val="autoZero"/>
        <c:auto val="1"/>
        <c:lblAlgn val="ctr"/>
        <c:lblOffset val="100"/>
        <c:noMultiLvlLbl val="0"/>
      </c:catAx>
      <c:valAx>
        <c:axId val="146698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4668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74382716049378"/>
          <c:y val="3.8575878768783559E-2"/>
          <c:w val="0.15899691358024692"/>
          <c:h val="0.64505078808642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0722281978342E-2"/>
          <c:y val="3.6097502671146968E-2"/>
          <c:w val="0.79930727418607539"/>
          <c:h val="0.762309157278691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budowlane!$B$2</c:f>
              <c:strCache>
                <c:ptCount val="1"/>
                <c:pt idx="0">
                  <c:v>odebrane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75-4115-BBFB-B5F1BEE9AE6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budowlane!$A$3:$A$10</c:f>
              <c:strCache>
                <c:ptCount val="8"/>
                <c:pt idx="0">
                  <c:v>Polkowice</c:v>
                </c:pt>
                <c:pt idx="1">
                  <c:v>Przemków</c:v>
                </c:pt>
                <c:pt idx="2">
                  <c:v>Chocianów</c:v>
                </c:pt>
                <c:pt idx="3">
                  <c:v>Grębocice</c:v>
                </c:pt>
                <c:pt idx="4">
                  <c:v>Radwanice</c:v>
                </c:pt>
                <c:pt idx="5">
                  <c:v>Jerzmanowa</c:v>
                </c:pt>
                <c:pt idx="6">
                  <c:v>Gaworzyce</c:v>
                </c:pt>
                <c:pt idx="7">
                  <c:v>Pęcław</c:v>
                </c:pt>
              </c:strCache>
            </c:strRef>
          </c:cat>
          <c:val>
            <c:numRef>
              <c:f>budowlane!$B$3:$B$10</c:f>
              <c:numCache>
                <c:formatCode>General</c:formatCode>
                <c:ptCount val="8"/>
                <c:pt idx="0">
                  <c:v>292.54000000000002</c:v>
                </c:pt>
                <c:pt idx="1">
                  <c:v>147.69999999999999</c:v>
                </c:pt>
                <c:pt idx="2">
                  <c:v>154.22999999999999</c:v>
                </c:pt>
                <c:pt idx="3">
                  <c:v>44.16</c:v>
                </c:pt>
                <c:pt idx="4">
                  <c:v>76.66</c:v>
                </c:pt>
                <c:pt idx="5">
                  <c:v>37.090000000000003</c:v>
                </c:pt>
                <c:pt idx="6">
                  <c:v>84.94</c:v>
                </c:pt>
                <c:pt idx="7">
                  <c:v>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115-BBFB-B5F1BEE9AE6E}"/>
            </c:ext>
          </c:extLst>
        </c:ser>
        <c:ser>
          <c:idx val="1"/>
          <c:order val="1"/>
          <c:tx>
            <c:strRef>
              <c:f>budowlane!$C$2</c:f>
              <c:strCache>
                <c:ptCount val="1"/>
                <c:pt idx="0">
                  <c:v>zebrane w PSZOK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75-4115-BBFB-B5F1BEE9A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budowlane!$A$3:$A$10</c:f>
              <c:strCache>
                <c:ptCount val="8"/>
                <c:pt idx="0">
                  <c:v>Polkowice</c:v>
                </c:pt>
                <c:pt idx="1">
                  <c:v>Przemków</c:v>
                </c:pt>
                <c:pt idx="2">
                  <c:v>Chocianów</c:v>
                </c:pt>
                <c:pt idx="3">
                  <c:v>Grębocice</c:v>
                </c:pt>
                <c:pt idx="4">
                  <c:v>Radwanice</c:v>
                </c:pt>
                <c:pt idx="5">
                  <c:v>Jerzmanowa</c:v>
                </c:pt>
                <c:pt idx="6">
                  <c:v>Gaworzyce</c:v>
                </c:pt>
                <c:pt idx="7">
                  <c:v>Pęcław</c:v>
                </c:pt>
              </c:strCache>
            </c:strRef>
          </c:cat>
          <c:val>
            <c:numRef>
              <c:f>budowlane!$C$3:$C$10</c:f>
              <c:numCache>
                <c:formatCode>General</c:formatCode>
                <c:ptCount val="8"/>
                <c:pt idx="0">
                  <c:v>814.66</c:v>
                </c:pt>
                <c:pt idx="1">
                  <c:v>74.655000000000001</c:v>
                </c:pt>
                <c:pt idx="2">
                  <c:v>80.36</c:v>
                </c:pt>
                <c:pt idx="3">
                  <c:v>363.04</c:v>
                </c:pt>
                <c:pt idx="4">
                  <c:v>202.94499999999999</c:v>
                </c:pt>
                <c:pt idx="5">
                  <c:v>42.91</c:v>
                </c:pt>
                <c:pt idx="6">
                  <c:v>71.58</c:v>
                </c:pt>
                <c:pt idx="7">
                  <c:v>14.32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75-4115-BBFB-B5F1BEE9AE6E}"/>
            </c:ext>
          </c:extLst>
        </c:ser>
        <c:ser>
          <c:idx val="2"/>
          <c:order val="2"/>
          <c:tx>
            <c:strRef>
              <c:f>budowlane!$D$2</c:f>
              <c:strCache>
                <c:ptCount val="1"/>
                <c:pt idx="0">
                  <c:v>zebrane w skupach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75-4115-BBFB-B5F1BEE9AE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75-4115-BBFB-B5F1BEE9AE6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75-4115-BBFB-B5F1BEE9AE6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5-4115-BBFB-B5F1BEE9A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budowlane!$A$3:$A$10</c:f>
              <c:strCache>
                <c:ptCount val="8"/>
                <c:pt idx="0">
                  <c:v>Polkowice</c:v>
                </c:pt>
                <c:pt idx="1">
                  <c:v>Przemków</c:v>
                </c:pt>
                <c:pt idx="2">
                  <c:v>Chocianów</c:v>
                </c:pt>
                <c:pt idx="3">
                  <c:v>Grębocice</c:v>
                </c:pt>
                <c:pt idx="4">
                  <c:v>Radwanice</c:v>
                </c:pt>
                <c:pt idx="5">
                  <c:v>Jerzmanowa</c:v>
                </c:pt>
                <c:pt idx="6">
                  <c:v>Gaworzyce</c:v>
                </c:pt>
                <c:pt idx="7">
                  <c:v>Pęcław</c:v>
                </c:pt>
              </c:strCache>
            </c:strRef>
          </c:cat>
          <c:val>
            <c:numRef>
              <c:f>budowlane!$D$3:$D$10</c:f>
              <c:numCache>
                <c:formatCode>General</c:formatCode>
                <c:ptCount val="8"/>
                <c:pt idx="0">
                  <c:v>505.6481</c:v>
                </c:pt>
                <c:pt idx="1">
                  <c:v>463.6035</c:v>
                </c:pt>
                <c:pt idx="2">
                  <c:v>276.89</c:v>
                </c:pt>
                <c:pt idx="3">
                  <c:v>0</c:v>
                </c:pt>
                <c:pt idx="4">
                  <c:v>0</c:v>
                </c:pt>
                <c:pt idx="5">
                  <c:v>160.553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5-4115-BBFB-B5F1BEE9AE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5262336"/>
        <c:axId val="215263872"/>
      </c:barChart>
      <c:catAx>
        <c:axId val="21526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215263872"/>
        <c:crosses val="autoZero"/>
        <c:auto val="1"/>
        <c:lblAlgn val="ctr"/>
        <c:lblOffset val="100"/>
        <c:noMultiLvlLbl val="0"/>
      </c:catAx>
      <c:valAx>
        <c:axId val="21526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26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39239532320178"/>
          <c:y val="0.20883699615974233"/>
          <c:w val="0.12282232605062045"/>
          <c:h val="0.38566740929713988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masa odpadów [kg]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wytworzone!$A$10:$D$10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wytworzone!$A$11:$D$11</c:f>
              <c:numCache>
                <c:formatCode>0.0</c:formatCode>
                <c:ptCount val="4"/>
                <c:pt idx="0">
                  <c:v>366.23734617828876</c:v>
                </c:pt>
                <c:pt idx="1">
                  <c:v>381.07788309405214</c:v>
                </c:pt>
                <c:pt idx="2">
                  <c:v>393.9134753642287</c:v>
                </c:pt>
                <c:pt idx="3">
                  <c:v>378.77680217199884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A-4C50-A0CE-C8201B7CC9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649280"/>
        <c:axId val="147650816"/>
      </c:barChart>
      <c:catAx>
        <c:axId val="14764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650816"/>
        <c:crosses val="autoZero"/>
        <c:auto val="1"/>
        <c:lblAlgn val="ctr"/>
        <c:lblOffset val="100"/>
        <c:noMultiLvlLbl val="0"/>
      </c:catAx>
      <c:valAx>
        <c:axId val="14765081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7649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v>masa wytworzonych odpadów [kg]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94-47BC-90F4-820714DB310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wytworzone!$A$2:$A$10</c:f>
              <c:strCache>
                <c:ptCount val="9"/>
                <c:pt idx="0">
                  <c:v>Polkowice</c:v>
                </c:pt>
                <c:pt idx="1">
                  <c:v>Jerzmanowa</c:v>
                </c:pt>
                <c:pt idx="2">
                  <c:v>Radwanice</c:v>
                </c:pt>
                <c:pt idx="3">
                  <c:v>Grębocice</c:v>
                </c:pt>
                <c:pt idx="4">
                  <c:v>Gaworzyce</c:v>
                </c:pt>
                <c:pt idx="5">
                  <c:v>Chocianów</c:v>
                </c:pt>
                <c:pt idx="6">
                  <c:v>Pęcław</c:v>
                </c:pt>
                <c:pt idx="7">
                  <c:v>Przemków</c:v>
                </c:pt>
                <c:pt idx="8">
                  <c:v>ZGZM </c:v>
                </c:pt>
              </c:strCache>
            </c:strRef>
          </c:cat>
          <c:val>
            <c:numRef>
              <c:f>wytworzone!$D$2:$D$10</c:f>
              <c:numCache>
                <c:formatCode>0.0</c:formatCode>
                <c:ptCount val="9"/>
                <c:pt idx="0">
                  <c:v>439.49094323713155</c:v>
                </c:pt>
                <c:pt idx="1">
                  <c:v>405.00018024513332</c:v>
                </c:pt>
                <c:pt idx="2">
                  <c:v>365.63081510934393</c:v>
                </c:pt>
                <c:pt idx="3">
                  <c:v>362.33223140495869</c:v>
                </c:pt>
                <c:pt idx="4">
                  <c:v>353.25132135306552</c:v>
                </c:pt>
                <c:pt idx="5">
                  <c:v>319.55845840130507</c:v>
                </c:pt>
                <c:pt idx="6">
                  <c:v>318.22433460076041</c:v>
                </c:pt>
                <c:pt idx="7">
                  <c:v>299.58065498857576</c:v>
                </c:pt>
                <c:pt idx="8">
                  <c:v>378.7768021719989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4-47BC-90F4-820714DB31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605376"/>
        <c:axId val="147606912"/>
      </c:barChart>
      <c:catAx>
        <c:axId val="147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606912"/>
        <c:crosses val="autoZero"/>
        <c:auto val="1"/>
        <c:lblAlgn val="ctr"/>
        <c:lblOffset val="100"/>
        <c:noMultiLvlLbl val="0"/>
      </c:catAx>
      <c:valAx>
        <c:axId val="147606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760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07343752028296E-2"/>
          <c:y val="4.4655620766197099E-2"/>
          <c:w val="0.69057422995632456"/>
          <c:h val="0.85272831107631086"/>
        </c:manualLayout>
      </c:layout>
      <c:barChart>
        <c:barDir val="col"/>
        <c:grouping val="clustered"/>
        <c:varyColors val="0"/>
        <c:ser>
          <c:idx val="1"/>
          <c:order val="0"/>
          <c:tx>
            <c:v>odebrane odpady komunalne [Mg]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'odpady odebrane '!$A$2:$D$2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'odpady odebrane '!$A$3:$D$3</c:f>
              <c:numCache>
                <c:formatCode>0.000</c:formatCode>
                <c:ptCount val="4"/>
                <c:pt idx="0" formatCode="0.00">
                  <c:v>23296.48</c:v>
                </c:pt>
                <c:pt idx="1">
                  <c:v>24384.199000000001</c:v>
                </c:pt>
                <c:pt idx="2">
                  <c:v>25071.313999999998</c:v>
                </c:pt>
                <c:pt idx="3" formatCode="General">
                  <c:v>24086.6577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3-47FF-94FD-FDD1350761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635584"/>
        <c:axId val="185637120"/>
      </c:barChart>
      <c:catAx>
        <c:axId val="1856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637120"/>
        <c:crosses val="autoZero"/>
        <c:auto val="1"/>
        <c:lblAlgn val="ctr"/>
        <c:lblOffset val="100"/>
        <c:noMultiLvlLbl val="0"/>
      </c:catAx>
      <c:valAx>
        <c:axId val="185637120"/>
        <c:scaling>
          <c:orientation val="minMax"/>
          <c:min val="200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563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21219466430338"/>
          <c:y val="0.17430517143534446"/>
          <c:w val="0.19154736855769561"/>
          <c:h val="0.362491349812389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420708378680683E-2"/>
          <c:y val="3.6630641850668083E-2"/>
          <c:w val="0.74555537518485004"/>
          <c:h val="0.79037568217108034"/>
        </c:manualLayout>
      </c:layout>
      <c:barChart>
        <c:barDir val="col"/>
        <c:grouping val="clustered"/>
        <c:varyColors val="0"/>
        <c:ser>
          <c:idx val="0"/>
          <c:order val="0"/>
          <c:tx>
            <c:v>masa odebranych odpadów komunalnych [Mg]</c:v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'odpady odebrane'!$A$18:$A$25</c:f>
              <c:strCache>
                <c:ptCount val="8"/>
                <c:pt idx="0">
                  <c:v>Polkowice</c:v>
                </c:pt>
                <c:pt idx="1">
                  <c:v>Chocianów</c:v>
                </c:pt>
                <c:pt idx="2">
                  <c:v>Przemków</c:v>
                </c:pt>
                <c:pt idx="3">
                  <c:v>Jerzmanowa</c:v>
                </c:pt>
                <c:pt idx="4">
                  <c:v>Grębocice</c:v>
                </c:pt>
                <c:pt idx="5">
                  <c:v>Radwanice</c:v>
                </c:pt>
                <c:pt idx="6">
                  <c:v>Gaworzyce</c:v>
                </c:pt>
                <c:pt idx="7">
                  <c:v>Pęcław</c:v>
                </c:pt>
              </c:strCache>
            </c:strRef>
          </c:cat>
          <c:val>
            <c:numRef>
              <c:f>'odpady odebrane'!$B$18:$B$25</c:f>
              <c:numCache>
                <c:formatCode>General</c:formatCode>
                <c:ptCount val="8"/>
                <c:pt idx="0">
                  <c:v>10391.232900000001</c:v>
                </c:pt>
                <c:pt idx="1">
                  <c:v>3830.8867</c:v>
                </c:pt>
                <c:pt idx="2">
                  <c:v>2306.9310999999998</c:v>
                </c:pt>
                <c:pt idx="3">
                  <c:v>2188.8829999999998</c:v>
                </c:pt>
                <c:pt idx="4">
                  <c:v>1759.729</c:v>
                </c:pt>
                <c:pt idx="5">
                  <c:v>1656.8630000000001</c:v>
                </c:pt>
                <c:pt idx="6">
                  <c:v>1291.2729999999999</c:v>
                </c:pt>
                <c:pt idx="7">
                  <c:v>660.85900000000004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A-4CEF-AFDB-9A37127F2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679872"/>
        <c:axId val="185681408"/>
      </c:barChart>
      <c:catAx>
        <c:axId val="1856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85681408"/>
        <c:crosses val="autoZero"/>
        <c:auto val="1"/>
        <c:lblAlgn val="ctr"/>
        <c:lblOffset val="100"/>
        <c:noMultiLvlLbl val="0"/>
      </c:catAx>
      <c:valAx>
        <c:axId val="1856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67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9898209799774"/>
          <c:y val="0.44783994588836534"/>
          <c:w val="0.18573623966269123"/>
          <c:h val="0.1043201082232693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1.5947413652939401E-2"/>
                  <c:y val="-6.15865873908618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FD-4009-85FE-F601090608E8}"/>
                </c:ext>
              </c:extLst>
            </c:dLbl>
            <c:dLbl>
              <c:idx val="2"/>
              <c:layout>
                <c:manualLayout>
                  <c:x val="1.4334053376071354E-2"/>
                  <c:y val="2.4762823014470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FD-4009-85FE-F601090608E8}"/>
                </c:ext>
              </c:extLst>
            </c:dLbl>
            <c:dLbl>
              <c:idx val="4"/>
              <c:layout>
                <c:manualLayout>
                  <c:x val="2.0087984577149182E-2"/>
                  <c:y val="1.12063543077523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FD-4009-85FE-F601090608E8}"/>
                </c:ext>
              </c:extLst>
            </c:dLbl>
            <c:dLbl>
              <c:idx val="6"/>
              <c:layout>
                <c:manualLayout>
                  <c:x val="-2.4423478038696489E-2"/>
                  <c:y val="2.21678412647398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FD-4009-85FE-F601090608E8}"/>
                </c:ext>
              </c:extLst>
            </c:dLbl>
            <c:dLbl>
              <c:idx val="7"/>
              <c:layout>
                <c:manualLayout>
                  <c:x val="-1.9841311871414302E-2"/>
                  <c:y val="-2.800670324372718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FD-4009-85FE-F60109060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'odpady odebrane'!$A$3:$A$10</c:f>
              <c:strCache>
                <c:ptCount val="8"/>
                <c:pt idx="0">
                  <c:v>Chocianów</c:v>
                </c:pt>
                <c:pt idx="1">
                  <c:v>Jerzmanowa</c:v>
                </c:pt>
                <c:pt idx="2">
                  <c:v>Gaworzyce</c:v>
                </c:pt>
                <c:pt idx="3">
                  <c:v>Grębocice</c:v>
                </c:pt>
                <c:pt idx="4">
                  <c:v>Pęcław</c:v>
                </c:pt>
                <c:pt idx="5">
                  <c:v>Polkowice</c:v>
                </c:pt>
                <c:pt idx="6">
                  <c:v>Przemków</c:v>
                </c:pt>
                <c:pt idx="7">
                  <c:v>Radwanice</c:v>
                </c:pt>
              </c:strCache>
            </c:strRef>
          </c:cat>
          <c:val>
            <c:numRef>
              <c:f>'odpady odebrane'!$B$3:$B$10</c:f>
              <c:numCache>
                <c:formatCode>General</c:formatCode>
                <c:ptCount val="8"/>
                <c:pt idx="0">
                  <c:v>3830.8867</c:v>
                </c:pt>
                <c:pt idx="1">
                  <c:v>2188.8829999999998</c:v>
                </c:pt>
                <c:pt idx="2">
                  <c:v>1291.2729999999999</c:v>
                </c:pt>
                <c:pt idx="3">
                  <c:v>1759.729</c:v>
                </c:pt>
                <c:pt idx="4">
                  <c:v>660.85900000000004</c:v>
                </c:pt>
                <c:pt idx="5">
                  <c:v>10391.232900000001</c:v>
                </c:pt>
                <c:pt idx="6">
                  <c:v>2306.9310999999998</c:v>
                </c:pt>
                <c:pt idx="7">
                  <c:v>1656.8630000000001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FD-4009-85FE-F601090608E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28611012417765E-2"/>
          <c:y val="3.767081435396067E-2"/>
          <c:w val="0.69391547253825481"/>
          <c:h val="0.87576380402177534"/>
        </c:manualLayout>
      </c:layout>
      <c:barChart>
        <c:barDir val="col"/>
        <c:grouping val="clustered"/>
        <c:varyColors val="0"/>
        <c:ser>
          <c:idx val="1"/>
          <c:order val="0"/>
          <c:tx>
            <c:v>masa odpadów zebranych w PSZOK [Mg]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'[dane do informacji dla Komisji Rewizyjnej.xlsx]masa odpadów PSZOK'!$G$47:$G$52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'[dane do informacji dla Komisji Rewizyjnej.xlsx]masa odpadów PSZOK'!$H$47:$H$52</c:f>
              <c:numCache>
                <c:formatCode>0.000</c:formatCode>
                <c:ptCount val="6"/>
                <c:pt idx="0">
                  <c:v>2640.2629999999999</c:v>
                </c:pt>
                <c:pt idx="1">
                  <c:v>2932.08</c:v>
                </c:pt>
                <c:pt idx="2">
                  <c:v>3211.4889999999996</c:v>
                </c:pt>
                <c:pt idx="3">
                  <c:v>2903.3270000000002</c:v>
                </c:pt>
                <c:pt idx="4" formatCode="General">
                  <c:v>2899.7289999999998</c:v>
                </c:pt>
                <c:pt idx="5" formatCode="General">
                  <c:v>3250.9949999999999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B-4D1C-BB07-79A3B20D5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637760"/>
        <c:axId val="193651840"/>
      </c:barChart>
      <c:catAx>
        <c:axId val="19363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3651840"/>
        <c:crosses val="autoZero"/>
        <c:auto val="1"/>
        <c:lblAlgn val="ctr"/>
        <c:lblOffset val="100"/>
        <c:noMultiLvlLbl val="0"/>
      </c:catAx>
      <c:valAx>
        <c:axId val="19365184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9363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31476150614727"/>
          <c:y val="0.26331275691589823"/>
          <c:w val="0.13047670170861103"/>
          <c:h val="0.20753855632202484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b="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0.07398</cdr:x>
      <cdr:y>0.90395</cdr:y>
    </cdr:from>
    <cdr:to>
      <cdr:x>0.94021</cdr:x>
      <cdr:y>1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576064" y="3475692"/>
          <a:ext cx="674557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218B-69E3-436D-91E7-BF470451B2A5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1EC6-1C9D-4234-B7A7-81EB88D0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3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51EC6-1C9D-4234-B7A7-81EB88D045C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01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E30E-F436-41B4-9889-097799CEAF9B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5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C600FB-0E55-46D2-8B4C-E0E9A7F9179C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691605-A503-49BF-99E8-58316D520A8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z="2800" b="1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Polkowice, kwiecień 2023 r.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/>
        </p:nvSpPr>
        <p:spPr>
          <a:xfrm>
            <a:off x="685800" y="2693987"/>
            <a:ext cx="7772400" cy="1887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Calibri" panose="020F0502020204030204" pitchFamily="34" charset="0"/>
              </a:rPr>
              <a:t>Informacja o ilości odpadów komunalnych oraz uzyskanym poziomie recyklingu</a:t>
            </a:r>
          </a:p>
          <a:p>
            <a:r>
              <a:rPr lang="pl-PL" sz="3600" dirty="0">
                <a:latin typeface="Calibri" panose="020F0502020204030204" pitchFamily="34" charset="0"/>
              </a:rPr>
              <a:t>za 2022 r.</a:t>
            </a:r>
          </a:p>
        </p:txBody>
      </p:sp>
      <p:pic>
        <p:nvPicPr>
          <p:cNvPr id="5" name="Picture 2" descr="C:\Users\MKowalska\Desktop\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1604"/>
            <a:ext cx="3895586" cy="22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Odebrane odpady komunalne 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w latach 2019-2022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39426"/>
              </p:ext>
            </p:extLst>
          </p:nvPr>
        </p:nvGraphicFramePr>
        <p:xfrm>
          <a:off x="1043608" y="1412776"/>
          <a:ext cx="6995120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827584" y="56612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W 2022 r. odebrano niemal 1000 ton odpadów mniej niż w roku poprzednim</a:t>
            </a:r>
          </a:p>
        </p:txBody>
      </p:sp>
    </p:spTree>
    <p:extLst>
      <p:ext uri="{BB962C8B-B14F-4D97-AF65-F5344CB8AC3E}">
        <p14:creationId xmlns:p14="http://schemas.microsoft.com/office/powerpoint/2010/main" val="229849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</a:rPr>
              <a:t>Masa odebranych odpadów komunalnych </a:t>
            </a:r>
            <a:br>
              <a:rPr lang="pl-PL" sz="3200" dirty="0">
                <a:latin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</a:rPr>
              <a:t>w poszczególnych gminach [Mg]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5661248"/>
            <a:ext cx="78488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Calibri" panose="020F0502020204030204" pitchFamily="34" charset="0"/>
              </a:rPr>
              <a:t>Łącznie od właścicieli nieruchomości odebrano </a:t>
            </a:r>
            <a:r>
              <a:rPr lang="pl-PL" sz="1700" b="1" dirty="0">
                <a:latin typeface="Calibri" panose="020F0502020204030204" pitchFamily="34" charset="0"/>
              </a:rPr>
              <a:t>24 086,6577 </a:t>
            </a:r>
            <a:r>
              <a:rPr lang="pl-PL" sz="1700" dirty="0">
                <a:latin typeface="Calibri" panose="020F0502020204030204" pitchFamily="34" charset="0"/>
              </a:rPr>
              <a:t>ton odpadów komunalnych</a:t>
            </a:r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69750"/>
              </p:ext>
            </p:extLst>
          </p:nvPr>
        </p:nvGraphicFramePr>
        <p:xfrm>
          <a:off x="899592" y="1196752"/>
          <a:ext cx="7416824" cy="446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28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</a:rPr>
              <a:t>Udział gmin w masie odpadów odebranych</a:t>
            </a:r>
            <a:br>
              <a:rPr lang="pl-PL" sz="3200" dirty="0">
                <a:latin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</a:rPr>
              <a:t>od właścicieli nieruchomości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894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42390"/>
              </p:ext>
            </p:extLst>
          </p:nvPr>
        </p:nvGraphicFramePr>
        <p:xfrm>
          <a:off x="904764" y="1772816"/>
          <a:ext cx="735516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62726" y="5733256"/>
            <a:ext cx="789770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Calibri" panose="020F0502020204030204" pitchFamily="34" charset="0"/>
              </a:rPr>
              <a:t>Łącznie od właścicieli nieruchomości odebrano </a:t>
            </a:r>
            <a:r>
              <a:rPr lang="pl-PL" sz="1700" b="1" dirty="0">
                <a:latin typeface="Calibri" panose="020F0502020204030204" pitchFamily="34" charset="0"/>
              </a:rPr>
              <a:t>24 086,6577 </a:t>
            </a:r>
            <a:r>
              <a:rPr lang="pl-PL" sz="1700" dirty="0">
                <a:latin typeface="Calibri" panose="020F0502020204030204" pitchFamily="34" charset="0"/>
              </a:rPr>
              <a:t>ton odpadów komunalnych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447237"/>
              </p:ext>
            </p:extLst>
          </p:nvPr>
        </p:nvGraphicFramePr>
        <p:xfrm>
          <a:off x="562726" y="1700808"/>
          <a:ext cx="80392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4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Odpady zebrane 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w PSZOK-ach</a:t>
            </a:r>
          </a:p>
        </p:txBody>
      </p:sp>
      <p:pic>
        <p:nvPicPr>
          <p:cNvPr id="3075" name="Picture 3" descr="C:\Users\MKowalska\Downloads\PSZOK Radwan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670076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8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Masa odpadów zebranych w PSZOK</a:t>
            </a:r>
            <a:b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w latach 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2017-2022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816433"/>
              </p:ext>
            </p:extLst>
          </p:nvPr>
        </p:nvGraphicFramePr>
        <p:xfrm>
          <a:off x="971600" y="1268760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75656" y="6192688"/>
            <a:ext cx="580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Łącznie w PSZOK w 2022 r. zebrano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3.250,995 ton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odpadów.</a:t>
            </a:r>
          </a:p>
        </p:txBody>
      </p:sp>
    </p:spTree>
    <p:extLst>
      <p:ext uri="{BB962C8B-B14F-4D97-AF65-F5344CB8AC3E}">
        <p14:creationId xmlns:p14="http://schemas.microsoft.com/office/powerpoint/2010/main" val="238892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859216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Masa odpadów komunalnych oraz budowlanych</a:t>
            </a:r>
            <a:b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i rozbiórkowych zebranych w PSZOK-ach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0346"/>
              </p:ext>
            </p:extLst>
          </p:nvPr>
        </p:nvGraphicFramePr>
        <p:xfrm>
          <a:off x="467544" y="908720"/>
          <a:ext cx="77872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99592" y="573325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Łącznie w PSZOK w 2022 r. zebrano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3250,995 ton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odpadów</a:t>
            </a:r>
          </a:p>
        </p:txBody>
      </p:sp>
    </p:spTree>
    <p:extLst>
      <p:ext uri="{BB962C8B-B14F-4D97-AF65-F5344CB8AC3E}">
        <p14:creationId xmlns:p14="http://schemas.microsoft.com/office/powerpoint/2010/main" val="309964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964488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</a:rPr>
              <a:t>Średnia masa odpadów przywieziona do PSZOK-ów przez jednego mieszkańca danej gminy [kg]</a:t>
            </a:r>
          </a:p>
        </p:txBody>
      </p:sp>
      <p:sp>
        <p:nvSpPr>
          <p:cNvPr id="6" name="Prostokąt 5"/>
          <p:cNvSpPr/>
          <p:nvPr/>
        </p:nvSpPr>
        <p:spPr>
          <a:xfrm>
            <a:off x="899592" y="605717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Średnio każdy mieszkaniec ZGZM przywiózł do PSZOK-ów </a:t>
            </a:r>
            <a:r>
              <a:rPr lang="pl-PL" b="1" dirty="0">
                <a:latin typeface="Calibri" panose="020F0502020204030204" pitchFamily="34" charset="0"/>
              </a:rPr>
              <a:t>47,71 kg </a:t>
            </a:r>
            <a:r>
              <a:rPr lang="pl-PL" dirty="0">
                <a:latin typeface="Calibri" panose="020F0502020204030204" pitchFamily="34" charset="0"/>
              </a:rPr>
              <a:t>odpadów (w 2021 r. było to 42,48 kg)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43561"/>
              </p:ext>
            </p:extLst>
          </p:nvPr>
        </p:nvGraphicFramePr>
        <p:xfrm>
          <a:off x="690354" y="1484784"/>
          <a:ext cx="764319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2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Masa odpadów zebranych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w PSZOK-ach w 2022 r.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89610"/>
              </p:ext>
            </p:extLst>
          </p:nvPr>
        </p:nvGraphicFramePr>
        <p:xfrm>
          <a:off x="827584" y="1844825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68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Liczba odwiedzin PSZOK w 2022 r.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392361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03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88104"/>
              </p:ext>
            </p:extLst>
          </p:nvPr>
        </p:nvGraphicFramePr>
        <p:xfrm>
          <a:off x="683568" y="1340768"/>
          <a:ext cx="7715200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83568" y="6256470"/>
            <a:ext cx="700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PSZOK w Radwanicach odwiedzono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5 157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razy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Liczba odwiedzin PSZOK w Radwanicach w 2022 r.</a:t>
            </a:r>
            <a:b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przez mieszkańców poszczególnych gmin</a:t>
            </a:r>
          </a:p>
        </p:txBody>
      </p:sp>
    </p:spTree>
    <p:extLst>
      <p:ext uri="{BB962C8B-B14F-4D97-AF65-F5344CB8AC3E}">
        <p14:creationId xmlns:p14="http://schemas.microsoft.com/office/powerpoint/2010/main" val="376621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Wytworzone odpady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925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7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22275"/>
              </p:ext>
            </p:extLst>
          </p:nvPr>
        </p:nvGraphicFramePr>
        <p:xfrm>
          <a:off x="683568" y="1196752"/>
          <a:ext cx="778720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560" y="6256470"/>
            <a:ext cx="697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PSZOK w Grębocicach odwiedzono w 2022 r.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3 972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razy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Liczba odwiedzin PSZOK w Grębocicach w 2022r. </a:t>
            </a:r>
            <a:b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przez mieszkańców poszczególnych gmin</a:t>
            </a:r>
          </a:p>
        </p:txBody>
      </p:sp>
    </p:spTree>
    <p:extLst>
      <p:ext uri="{BB962C8B-B14F-4D97-AF65-F5344CB8AC3E}">
        <p14:creationId xmlns:p14="http://schemas.microsoft.com/office/powerpoint/2010/main" val="288352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573"/>
            <a:ext cx="8229600" cy="1340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Liczba odwiedzin PSZOK w Polkowicach w 2022r.</a:t>
            </a:r>
            <a:b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przez mieszkańców poszczególnych gmin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91560"/>
              </p:ext>
            </p:extLst>
          </p:nvPr>
        </p:nvGraphicFramePr>
        <p:xfrm>
          <a:off x="683568" y="1350210"/>
          <a:ext cx="7632848" cy="467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71600" y="6237312"/>
            <a:ext cx="595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PSZOK w Polkowicach odwiedzono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13 647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razy</a:t>
            </a:r>
          </a:p>
        </p:txBody>
      </p:sp>
    </p:spTree>
    <p:extLst>
      <p:ext uri="{BB962C8B-B14F-4D97-AF65-F5344CB8AC3E}">
        <p14:creationId xmlns:p14="http://schemas.microsoft.com/office/powerpoint/2010/main" val="97316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7768" y="-99392"/>
            <a:ext cx="8229600" cy="1656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Liczba odwiedzin w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PSZOK</a:t>
            </a:r>
            <a:b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w latach 2015-2022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90176"/>
              </p:ext>
            </p:extLst>
          </p:nvPr>
        </p:nvGraphicFramePr>
        <p:xfrm>
          <a:off x="819603" y="1556792"/>
          <a:ext cx="74459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810008" y="5949280"/>
            <a:ext cx="746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2022 r. w PSZOK-ach zarejestrowano 22 781 odwiedzin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Masa odpadów odebranych w ramach systemu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i zebranych na PSZOK [Mg]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85119"/>
              </p:ext>
            </p:extLst>
          </p:nvPr>
        </p:nvGraphicFramePr>
        <p:xfrm>
          <a:off x="683568" y="1277888"/>
          <a:ext cx="749917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04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Poziomy recyklingu</a:t>
            </a:r>
          </a:p>
        </p:txBody>
      </p:sp>
      <p:sp>
        <p:nvSpPr>
          <p:cNvPr id="4" name="AutoShape 2" descr="Czym jest recykling, czyli fakty i mity na temat przetwarzania odpadów |  Fundacja for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Odzysk a recykling - czy te pojęcia znaczą to samo? - Max-Gruz Krakó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Odzysk a recykling - czy te pojęcia znaczą to samo? - Max-Gruz Krakó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863630" cy="39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06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masy odpadów przekazanych do ponownego użycia i recyklingu odebranych i zebranych na terenie ZGZM wliczono masę odpadów ulegających biodegradacji wytworzoną i zagospodarowaną „u źródła”, tj. bezpośrednio w przydomowych kompostownikach. </a:t>
            </a:r>
          </a:p>
        </p:txBody>
      </p:sp>
    </p:spTree>
    <p:extLst>
      <p:ext uri="{BB962C8B-B14F-4D97-AF65-F5344CB8AC3E}">
        <p14:creationId xmlns:p14="http://schemas.microsoft.com/office/powerpoint/2010/main" val="89281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Poziom recyklingu</a:t>
            </a:r>
            <a:b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osiągnięty przez ZGZM</a:t>
            </a:r>
          </a:p>
        </p:txBody>
      </p:sp>
      <p:sp>
        <p:nvSpPr>
          <p:cNvPr id="7" name="pole tekstowe 5"/>
          <p:cNvSpPr txBox="1"/>
          <p:nvPr/>
        </p:nvSpPr>
        <p:spPr>
          <a:xfrm>
            <a:off x="1259632" y="6060445"/>
            <a:ext cx="618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 panose="020F0502020204030204" pitchFamily="34" charset="0"/>
              </a:rPr>
              <a:t>Wymagany do osiągnięcia poziom recyklingu za rok 2022 to </a:t>
            </a:r>
            <a:r>
              <a:rPr lang="pl-PL" b="1" dirty="0">
                <a:latin typeface="Calibri" panose="020F0502020204030204" pitchFamily="34" charset="0"/>
              </a:rPr>
              <a:t>25%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46120"/>
              </p:ext>
            </p:extLst>
          </p:nvPr>
        </p:nvGraphicFramePr>
        <p:xfrm>
          <a:off x="683568" y="1716559"/>
          <a:ext cx="8003232" cy="401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89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19"/>
          </a:xfrm>
        </p:spPr>
        <p:txBody>
          <a:bodyPr/>
          <a:lstStyle/>
          <a:p>
            <a:r>
              <a:rPr lang="pl-PL" sz="3600" dirty="0">
                <a:latin typeface="Calibri" panose="020F0502020204030204" pitchFamily="34" charset="0"/>
              </a:rPr>
              <a:t>Poziomy recyklingu osiągnięte przez gminy</a:t>
            </a:r>
            <a:endParaRPr lang="pl-PL" sz="3600" dirty="0"/>
          </a:p>
        </p:txBody>
      </p:sp>
      <p:sp>
        <p:nvSpPr>
          <p:cNvPr id="5" name="pole tekstowe 5"/>
          <p:cNvSpPr txBox="1"/>
          <p:nvPr/>
        </p:nvSpPr>
        <p:spPr>
          <a:xfrm>
            <a:off x="1259632" y="6060445"/>
            <a:ext cx="532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 panose="020F0502020204030204" pitchFamily="34" charset="0"/>
              </a:rPr>
              <a:t>ZGZM osiągnął poziom recyklingu w wysokości </a:t>
            </a:r>
            <a:r>
              <a:rPr lang="pl-PL" b="1" dirty="0">
                <a:latin typeface="Calibri" panose="020F0502020204030204" pitchFamily="34" charset="0"/>
              </a:rPr>
              <a:t>30,84 %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580048"/>
              </p:ext>
            </p:extLst>
          </p:nvPr>
        </p:nvGraphicFramePr>
        <p:xfrm>
          <a:off x="457200" y="1600201"/>
          <a:ext cx="8003232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204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</a:rPr>
              <a:t>Osiągnięte poziomy recyklingu </a:t>
            </a:r>
            <a:br>
              <a:rPr lang="pl-PL" sz="3200" dirty="0">
                <a:latin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</a:rPr>
              <a:t>(bez </a:t>
            </a:r>
            <a:r>
              <a:rPr lang="pl-PL" sz="3200" dirty="0" err="1">
                <a:latin typeface="Calibri" panose="020F0502020204030204" pitchFamily="34" charset="0"/>
              </a:rPr>
              <a:t>bio</a:t>
            </a:r>
            <a:r>
              <a:rPr lang="pl-PL" sz="3200" dirty="0">
                <a:latin typeface="Calibri" panose="020F0502020204030204" pitchFamily="34" charset="0"/>
              </a:rPr>
              <a:t> zagospodarowanego u źródła)</a:t>
            </a:r>
          </a:p>
        </p:txBody>
      </p:sp>
      <p:sp>
        <p:nvSpPr>
          <p:cNvPr id="5" name="pole tekstowe 5"/>
          <p:cNvSpPr txBox="1"/>
          <p:nvPr/>
        </p:nvSpPr>
        <p:spPr>
          <a:xfrm>
            <a:off x="1259632" y="6060445"/>
            <a:ext cx="585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 panose="020F0502020204030204" pitchFamily="34" charset="0"/>
              </a:rPr>
              <a:t>Wymagany do osiągnięcia w 2022 poziom recyklingu to </a:t>
            </a:r>
            <a:r>
              <a:rPr lang="pl-PL" b="1" dirty="0">
                <a:latin typeface="Calibri" panose="020F0502020204030204" pitchFamily="34" charset="0"/>
              </a:rPr>
              <a:t>25% 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246945"/>
              </p:ext>
            </p:extLst>
          </p:nvPr>
        </p:nvGraphicFramePr>
        <p:xfrm>
          <a:off x="503857" y="1084444"/>
          <a:ext cx="8147248" cy="497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659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Poziomy recyklingu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104223"/>
              </p:ext>
            </p:extLst>
          </p:nvPr>
        </p:nvGraphicFramePr>
        <p:xfrm>
          <a:off x="457200" y="731837"/>
          <a:ext cx="8229600" cy="59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82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wytworzonych odpadów komunalnych to suma odpadów odebranych od właścicieli nieruchomości, zebranych w PSZOK-ach oraz zebranych przez podmioty zbierające odpady komunalne. W łącznej masie wytworzonych odpadów komunalnych nie uwzględniono odpadów budowlanych i rozbiórkowych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 art. 3 ust. 1 pkt 7 lit. b ustawy z dnia z dnia 14 grudnia 2012 r. o odpadach (Dz.U. z 2022 r., poz. 699), odpady komunalne nie obejmują odpadów budowlanych i rozbiórkowych.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60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Porównanie poziomów recyklingu i przygotowania</a:t>
            </a:r>
            <a:b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ponownego użycia, osiągniętych przez sąsiednie gminy/związki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94252"/>
              </p:ext>
            </p:extLst>
          </p:nvPr>
        </p:nvGraphicFramePr>
        <p:xfrm>
          <a:off x="899592" y="1556792"/>
          <a:ext cx="7488832" cy="4104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48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Gmina/Związek międzygminny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Osiągnięty poziom recyklingu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 Lubin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41,84%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Komunalny Związek</a:t>
                      </a:r>
                      <a:r>
                        <a:rPr lang="pl-PL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Gmin Regionu Leszczyńskiego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35,60%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2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Związek Międzygminny "EKO-PRZYSZŁOŚĆ" w Nowej Soli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34,05%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Miasto</a:t>
                      </a:r>
                      <a:r>
                        <a:rPr lang="pl-PL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Lubin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33,77%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 Rudna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31,49%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Związek Gmin Zagłębia Miedziowego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30,84%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Miasto Chojnów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Legnica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 Chojnów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21,82%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Góra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Gromadka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Miasto Głogów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 Kotla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14,27%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Gmina Żukowice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" name="pole tekstowe 5"/>
          <p:cNvSpPr txBox="1"/>
          <p:nvPr/>
        </p:nvSpPr>
        <p:spPr>
          <a:xfrm>
            <a:off x="1403648" y="5949280"/>
            <a:ext cx="620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 panose="020F0502020204030204" pitchFamily="34" charset="0"/>
              </a:rPr>
              <a:t>Osiągnięty przez ZGZM poziom recyklingu za rok 2022 to </a:t>
            </a:r>
            <a:r>
              <a:rPr lang="pl-PL" b="1" dirty="0">
                <a:latin typeface="Calibri" panose="020F0502020204030204" pitchFamily="34" charset="0"/>
              </a:rPr>
              <a:t>30,84%</a:t>
            </a:r>
          </a:p>
        </p:txBody>
      </p:sp>
    </p:spTree>
    <p:extLst>
      <p:ext uri="{BB962C8B-B14F-4D97-AF65-F5344CB8AC3E}">
        <p14:creationId xmlns:p14="http://schemas.microsoft.com/office/powerpoint/2010/main" val="365502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Odpady budowlane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37757" cy="4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32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Łączna masa wytworzonych przez mieszkańców odpadów budowlanych i rozbiórkowych [Mg]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65684"/>
              </p:ext>
            </p:extLst>
          </p:nvPr>
        </p:nvGraphicFramePr>
        <p:xfrm>
          <a:off x="611560" y="1268760"/>
          <a:ext cx="7787208" cy="460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5"/>
          <p:cNvSpPr txBox="1"/>
          <p:nvPr/>
        </p:nvSpPr>
        <p:spPr>
          <a:xfrm>
            <a:off x="755576" y="58716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 panose="020F0502020204030204" pitchFamily="34" charset="0"/>
              </a:rPr>
              <a:t>Łącznie na terenie ZGZM odebrano i zebrano od mieszkańców </a:t>
            </a:r>
            <a:r>
              <a:rPr lang="pl-PL" b="1" dirty="0">
                <a:latin typeface="Calibri" panose="020F0502020204030204" pitchFamily="34" charset="0"/>
              </a:rPr>
              <a:t>3911,945 ton </a:t>
            </a:r>
            <a:r>
              <a:rPr lang="pl-PL" dirty="0">
                <a:latin typeface="Calibri" panose="020F0502020204030204" pitchFamily="34" charset="0"/>
              </a:rPr>
              <a:t>odpadów </a:t>
            </a:r>
            <a:r>
              <a:rPr lang="pl-PL" sz="1400" dirty="0">
                <a:latin typeface="Calibri" panose="020F0502020204030204" pitchFamily="34" charset="0"/>
              </a:rPr>
              <a:t>budowlanych</a:t>
            </a:r>
            <a:r>
              <a:rPr lang="pl-PL" dirty="0">
                <a:latin typeface="Calibri" panose="020F0502020204030204" pitchFamily="34" charset="0"/>
              </a:rPr>
              <a:t> i rozbiórkowych.</a:t>
            </a:r>
            <a:endParaRPr lang="pl-P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78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600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pic>
        <p:nvPicPr>
          <p:cNvPr id="4" name="Picture 2" descr="C:\Users\MKowalska\Desktop\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1604"/>
            <a:ext cx="3895586" cy="22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216BBD-BDBE-691E-9F1F-9DF871D9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2022 r. na terenie Związku Gmin Zagłębia Miedziowego wytworzono </a:t>
            </a:r>
            <a:r>
              <a:rPr lang="pl-P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25.809,8513 ton </a:t>
            </a:r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odpadów komunalnych</a:t>
            </a:r>
          </a:p>
          <a:p>
            <a:pPr marL="0" indent="0">
              <a:buNone/>
            </a:pP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5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Odpady komunalne wytworzone </a:t>
            </a:r>
            <a:b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w latach 2019-2022</a:t>
            </a:r>
          </a:p>
        </p:txBody>
      </p:sp>
      <p:sp>
        <p:nvSpPr>
          <p:cNvPr id="5" name="Prostokąt 4"/>
          <p:cNvSpPr/>
          <p:nvPr/>
        </p:nvSpPr>
        <p:spPr>
          <a:xfrm>
            <a:off x="971600" y="58052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W 2022 r. na terenie ZGZM wytworzono </a:t>
            </a:r>
            <a:r>
              <a:rPr lang="pl-PL" b="1" dirty="0">
                <a:latin typeface="Calibri" panose="020F0502020204030204" pitchFamily="34" charset="0"/>
              </a:rPr>
              <a:t>25 809,8513 ton </a:t>
            </a:r>
            <a:r>
              <a:rPr lang="pl-PL" dirty="0">
                <a:latin typeface="Calibri" panose="020F0502020204030204" pitchFamily="34" charset="0"/>
              </a:rPr>
              <a:t>odpadów komunalnych.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56326"/>
              </p:ext>
            </p:extLst>
          </p:nvPr>
        </p:nvGraphicFramePr>
        <p:xfrm>
          <a:off x="827584" y="1600200"/>
          <a:ext cx="7139136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1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Stosunek odpadów selektywnych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i niesegregowanych w ogólnej masie odpadów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898973"/>
              </p:ext>
            </p:extLst>
          </p:nvPr>
        </p:nvGraphicFramePr>
        <p:xfrm>
          <a:off x="611560" y="1844824"/>
          <a:ext cx="7931224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D1B9E13-2F93-EAB4-3498-BC6FAFFE9CB2}"/>
              </a:ext>
            </a:extLst>
          </p:cNvPr>
          <p:cNvSpPr txBox="1"/>
          <p:nvPr/>
        </p:nvSpPr>
        <p:spPr>
          <a:xfrm>
            <a:off x="611560" y="62373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2022 r. odpady selektywne stanowiły 41% w ogólnej masie odpadów</a:t>
            </a:r>
          </a:p>
        </p:txBody>
      </p:sp>
    </p:spTree>
    <p:extLst>
      <p:ext uri="{BB962C8B-B14F-4D97-AF65-F5344CB8AC3E}">
        <p14:creationId xmlns:p14="http://schemas.microsoft.com/office/powerpoint/2010/main" val="419256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Średnia masa odpadów wytworzonych przez jednego mieszkańca ZGZM w latach 2019-2022</a:t>
            </a:r>
          </a:p>
        </p:txBody>
      </p:sp>
      <p:sp>
        <p:nvSpPr>
          <p:cNvPr id="5" name="Prostokąt 4"/>
          <p:cNvSpPr/>
          <p:nvPr/>
        </p:nvSpPr>
        <p:spPr>
          <a:xfrm>
            <a:off x="971600" y="58052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W 2022 r. mieszkaniec  ZGZM wytworzył średnio o 15 kg odpadów komunalnych mniej niż w roku poprzednim.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18714"/>
              </p:ext>
            </p:extLst>
          </p:nvPr>
        </p:nvGraphicFramePr>
        <p:xfrm>
          <a:off x="1115616" y="1844824"/>
          <a:ext cx="6912768" cy="37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66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651304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Średnia masa odpadów komunalnych wytworzonych przez jednego mieszkańca danej gminy w 2022 r.</a:t>
            </a:r>
            <a:endParaRPr lang="pl-P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1600" y="57332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Średnio każdy mieszkaniec ZGZM wytworzył w 2022 r. </a:t>
            </a:r>
            <a:r>
              <a:rPr lang="pl-PL" b="1" dirty="0">
                <a:latin typeface="Calibri" panose="020F0502020204030204" pitchFamily="34" charset="0"/>
              </a:rPr>
              <a:t>378,8 kg </a:t>
            </a:r>
            <a:r>
              <a:rPr lang="pl-PL" dirty="0">
                <a:latin typeface="Calibri" panose="020F0502020204030204" pitchFamily="34" charset="0"/>
              </a:rPr>
              <a:t>odpadów komunalnych.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30521"/>
              </p:ext>
            </p:extLst>
          </p:nvPr>
        </p:nvGraphicFramePr>
        <p:xfrm>
          <a:off x="683568" y="1916832"/>
          <a:ext cx="7344816" cy="33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6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600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Odpady odebrane od właścicieli nieruchomości</a:t>
            </a:r>
          </a:p>
        </p:txBody>
      </p:sp>
      <p:pic>
        <p:nvPicPr>
          <p:cNvPr id="1026" name="Picture 2" descr="X:\2023\GO.605.2023 kształtowanie postaw proekologicznych\przekazanie wozów specjalistycznych\śmieciarki\DSC_1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8" y="2492896"/>
            <a:ext cx="5690041" cy="37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2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919</TotalTime>
  <Words>733</Words>
  <Application>Microsoft Office PowerPoint</Application>
  <PresentationFormat>Pokaz na ekranie (4:3)</PresentationFormat>
  <Paragraphs>106</Paragraphs>
  <Slides>33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Kierownictwo</vt:lpstr>
      <vt:lpstr> </vt:lpstr>
      <vt:lpstr>Wytworzone odpady </vt:lpstr>
      <vt:lpstr>Prezentacja programu PowerPoint</vt:lpstr>
      <vt:lpstr>Prezentacja programu PowerPoint</vt:lpstr>
      <vt:lpstr>Odpady komunalne wytworzone  w latach 2019-2022</vt:lpstr>
      <vt:lpstr>Stosunek odpadów selektywnych  i niesegregowanych w ogólnej masie odpadów</vt:lpstr>
      <vt:lpstr>Średnia masa odpadów wytworzonych przez jednego mieszkańca ZGZM w latach 2019-2022</vt:lpstr>
      <vt:lpstr>Średnia masa odpadów komunalnych wytworzonych przez jednego mieszkańca danej gminy w 2022 r.</vt:lpstr>
      <vt:lpstr>Odpady odebrane od właścicieli nieruchomości</vt:lpstr>
      <vt:lpstr>Odebrane odpady komunalne  w latach 2019-2022</vt:lpstr>
      <vt:lpstr>Masa odebranych odpadów komunalnych  w poszczególnych gminach [Mg]</vt:lpstr>
      <vt:lpstr>Udział gmin w masie odpadów odebranych od właścicieli nieruchomości</vt:lpstr>
      <vt:lpstr>Odpady zebrane  w PSZOK-ach</vt:lpstr>
      <vt:lpstr>Masa odpadów zebranych w PSZOK w latach 2017-2022</vt:lpstr>
      <vt:lpstr>Masa odpadów komunalnych oraz budowlanych  i rozbiórkowych zebranych w PSZOK-ach</vt:lpstr>
      <vt:lpstr>Średnia masa odpadów przywieziona do PSZOK-ów przez jednego mieszkańca danej gminy [kg]</vt:lpstr>
      <vt:lpstr>Masa odpadów zebranych w PSZOK-ach w 2022 r.</vt:lpstr>
      <vt:lpstr>Liczba odwiedzin PSZOK w 2022 r.</vt:lpstr>
      <vt:lpstr>Liczba odwiedzin PSZOK w Radwanicach w 2022 r. przez mieszkańców poszczególnych gmin</vt:lpstr>
      <vt:lpstr>Liczba odwiedzin PSZOK w Grębocicach w 2022r.  przez mieszkańców poszczególnych gmin</vt:lpstr>
      <vt:lpstr>Liczba odwiedzin PSZOK w Polkowicach w 2022r. przez mieszkańców poszczególnych gmin</vt:lpstr>
      <vt:lpstr>Liczba odwiedzin w PSZOK w latach 2015-2022</vt:lpstr>
      <vt:lpstr>Masa odpadów odebranych w ramach systemu i zebranych na PSZOK [Mg]</vt:lpstr>
      <vt:lpstr>Poziomy recyklingu</vt:lpstr>
      <vt:lpstr>Prezentacja programu PowerPoint</vt:lpstr>
      <vt:lpstr>Poziom recyklingu osiągnięty przez ZGZM</vt:lpstr>
      <vt:lpstr>Poziomy recyklingu osiągnięte przez gminy</vt:lpstr>
      <vt:lpstr>Osiągnięte poziomy recyklingu  (bez bio zagospodarowanego u źródła)</vt:lpstr>
      <vt:lpstr>Poziomy recyklingu </vt:lpstr>
      <vt:lpstr>Porównanie poziomów recyklingu i przygotowania do ponownego użycia, osiągniętych przez sąsiednie gminy/związki</vt:lpstr>
      <vt:lpstr>Odpady budowlane</vt:lpstr>
      <vt:lpstr>Łączna masa wytworzonych przez mieszkańców odpadów budowlanych i rozbiórkowych [Mg]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Marta Kowalska</dc:creator>
  <cp:lastModifiedBy>Małgorzata Frąckowiak</cp:lastModifiedBy>
  <cp:revision>59</cp:revision>
  <dcterms:created xsi:type="dcterms:W3CDTF">2022-03-23T08:01:46Z</dcterms:created>
  <dcterms:modified xsi:type="dcterms:W3CDTF">2023-06-12T09:33:58Z</dcterms:modified>
</cp:coreProperties>
</file>